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4" roundtripDataSignature="AMtx7mgIw78XoaG8/9QivHTLLvRLddFc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539a59e8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539a59e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62d3fdb3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62d3fdb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62d3fdb39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062d3fdb3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53d0dd34c_4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1053d0dd34c_4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53d0dd34c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1053d0dd34c_9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053d0dd34c_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1053d0dd34c_9_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053d0dd34c_9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1053d0dd34c_9_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0616c71691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10616c71691_2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1062d3fdb39_0_91"/>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1" name="Google Shape;11;g1062d3fdb39_0_91"/>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 name="Google Shape;12;g1062d3fdb39_0_9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1062d3fdb39_0_126"/>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g1062d3fdb39_0_126"/>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47" name="Google Shape;47;g1062d3fdb39_0_12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1062d3fdb39_0_13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 name="Shape 50"/>
        <p:cNvGrpSpPr/>
        <p:nvPr/>
      </p:nvGrpSpPr>
      <p:grpSpPr>
        <a:xfrm>
          <a:off x="0" y="0"/>
          <a:ext cx="0" cy="0"/>
          <a:chOff x="0" y="0"/>
          <a:chExt cx="0" cy="0"/>
        </a:xfrm>
      </p:grpSpPr>
      <p:sp>
        <p:nvSpPr>
          <p:cNvPr id="51" name="Google Shape;51;g1062d3fdb39_0_13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SzPts val="3700"/>
              <a:buNone/>
              <a:defRPr/>
            </a:lvl1pPr>
            <a:lvl2pPr lvl="1" rtl="0" algn="l">
              <a:lnSpc>
                <a:spcPct val="90000"/>
              </a:lnSpc>
              <a:spcBef>
                <a:spcPts val="0"/>
              </a:spcBef>
              <a:spcAft>
                <a:spcPts val="0"/>
              </a:spcAft>
              <a:buSzPts val="3700"/>
              <a:buNone/>
              <a:defRPr/>
            </a:lvl2pPr>
            <a:lvl3pPr lvl="2" rtl="0" algn="l">
              <a:lnSpc>
                <a:spcPct val="90000"/>
              </a:lnSpc>
              <a:spcBef>
                <a:spcPts val="0"/>
              </a:spcBef>
              <a:spcAft>
                <a:spcPts val="0"/>
              </a:spcAft>
              <a:buSzPts val="3700"/>
              <a:buNone/>
              <a:defRPr/>
            </a:lvl3pPr>
            <a:lvl4pPr lvl="3" rtl="0" algn="l">
              <a:lnSpc>
                <a:spcPct val="90000"/>
              </a:lnSpc>
              <a:spcBef>
                <a:spcPts val="0"/>
              </a:spcBef>
              <a:spcAft>
                <a:spcPts val="0"/>
              </a:spcAft>
              <a:buSzPts val="3700"/>
              <a:buNone/>
              <a:defRPr/>
            </a:lvl4pPr>
            <a:lvl5pPr lvl="4" rtl="0" algn="l">
              <a:lnSpc>
                <a:spcPct val="90000"/>
              </a:lnSpc>
              <a:spcBef>
                <a:spcPts val="0"/>
              </a:spcBef>
              <a:spcAft>
                <a:spcPts val="0"/>
              </a:spcAft>
              <a:buSzPts val="3700"/>
              <a:buNone/>
              <a:defRPr/>
            </a:lvl5pPr>
            <a:lvl6pPr lvl="5" rtl="0" algn="l">
              <a:lnSpc>
                <a:spcPct val="90000"/>
              </a:lnSpc>
              <a:spcBef>
                <a:spcPts val="0"/>
              </a:spcBef>
              <a:spcAft>
                <a:spcPts val="0"/>
              </a:spcAft>
              <a:buSzPts val="3700"/>
              <a:buNone/>
              <a:defRPr/>
            </a:lvl6pPr>
            <a:lvl7pPr lvl="6" rtl="0" algn="l">
              <a:lnSpc>
                <a:spcPct val="90000"/>
              </a:lnSpc>
              <a:spcBef>
                <a:spcPts val="0"/>
              </a:spcBef>
              <a:spcAft>
                <a:spcPts val="0"/>
              </a:spcAft>
              <a:buSzPts val="3700"/>
              <a:buNone/>
              <a:defRPr/>
            </a:lvl7pPr>
            <a:lvl8pPr lvl="7" rtl="0" algn="l">
              <a:lnSpc>
                <a:spcPct val="90000"/>
              </a:lnSpc>
              <a:spcBef>
                <a:spcPts val="0"/>
              </a:spcBef>
              <a:spcAft>
                <a:spcPts val="0"/>
              </a:spcAft>
              <a:buSzPts val="3700"/>
              <a:buNone/>
              <a:defRPr/>
            </a:lvl8pPr>
            <a:lvl9pPr lvl="8" rtl="0" algn="l">
              <a:lnSpc>
                <a:spcPct val="90000"/>
              </a:lnSpc>
              <a:spcBef>
                <a:spcPts val="0"/>
              </a:spcBef>
              <a:spcAft>
                <a:spcPts val="0"/>
              </a:spcAft>
              <a:buSzPts val="3700"/>
              <a:buNone/>
              <a:defRPr/>
            </a:lvl9pPr>
          </a:lstStyle>
          <a:p/>
        </p:txBody>
      </p:sp>
      <p:sp>
        <p:nvSpPr>
          <p:cNvPr id="52" name="Google Shape;52;g1062d3fdb39_0_13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g1053d0dd34c_4_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g1053d0dd34c_4_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g1053d0dd34c_4_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 name="Shape 63"/>
        <p:cNvGrpSpPr/>
        <p:nvPr/>
      </p:nvGrpSpPr>
      <p:grpSpPr>
        <a:xfrm>
          <a:off x="0" y="0"/>
          <a:ext cx="0" cy="0"/>
          <a:chOff x="0" y="0"/>
          <a:chExt cx="0" cy="0"/>
        </a:xfrm>
      </p:grpSpPr>
      <p:sp>
        <p:nvSpPr>
          <p:cNvPr id="64" name="Google Shape;64;g1053d0dd34c_4_1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g1053d0dd34c_4_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g1053d0dd34c_4_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g1053d0dd34c_4_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g1053d0dd34c_4_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 name="Shape 69"/>
        <p:cNvGrpSpPr/>
        <p:nvPr/>
      </p:nvGrpSpPr>
      <p:grpSpPr>
        <a:xfrm>
          <a:off x="0" y="0"/>
          <a:ext cx="0" cy="0"/>
          <a:chOff x="0" y="0"/>
          <a:chExt cx="0" cy="0"/>
        </a:xfrm>
      </p:grpSpPr>
      <p:sp>
        <p:nvSpPr>
          <p:cNvPr id="70" name="Google Shape;70;g1053d0dd34c_4_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g1053d0dd34c_4_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g1053d0dd34c_4_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g1053d0dd34c_4_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g1053d0dd34c_4_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sp>
        <p:nvSpPr>
          <p:cNvPr id="76" name="Google Shape;76;g1053d0dd34c_4_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g1053d0dd34c_4_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78" name="Google Shape;78;g1053d0dd34c_4_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g1053d0dd34c_4_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g1053d0dd34c_4_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1" name="Shape 81"/>
        <p:cNvGrpSpPr/>
        <p:nvPr/>
      </p:nvGrpSpPr>
      <p:grpSpPr>
        <a:xfrm>
          <a:off x="0" y="0"/>
          <a:ext cx="0" cy="0"/>
          <a:chOff x="0" y="0"/>
          <a:chExt cx="0" cy="0"/>
        </a:xfrm>
      </p:grpSpPr>
      <p:sp>
        <p:nvSpPr>
          <p:cNvPr id="82" name="Google Shape;82;g1053d0dd34c_4_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g1053d0dd34c_4_2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g1053d0dd34c_4_2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g1053d0dd34c_4_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g1053d0dd34c_4_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g1053d0dd34c_4_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8" name="Shape 88"/>
        <p:cNvGrpSpPr/>
        <p:nvPr/>
      </p:nvGrpSpPr>
      <p:grpSpPr>
        <a:xfrm>
          <a:off x="0" y="0"/>
          <a:ext cx="0" cy="0"/>
          <a:chOff x="0" y="0"/>
          <a:chExt cx="0" cy="0"/>
        </a:xfrm>
      </p:grpSpPr>
      <p:sp>
        <p:nvSpPr>
          <p:cNvPr id="89" name="Google Shape;89;g1053d0dd34c_4_3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g1053d0dd34c_4_3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1" name="Google Shape;91;g1053d0dd34c_4_3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g1053d0dd34c_4_3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3" name="Google Shape;93;g1053d0dd34c_4_3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g1053d0dd34c_4_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g1053d0dd34c_4_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g1053d0dd34c_4_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 name="Shape 97"/>
        <p:cNvGrpSpPr/>
        <p:nvPr/>
      </p:nvGrpSpPr>
      <p:grpSpPr>
        <a:xfrm>
          <a:off x="0" y="0"/>
          <a:ext cx="0" cy="0"/>
          <a:chOff x="0" y="0"/>
          <a:chExt cx="0" cy="0"/>
        </a:xfrm>
      </p:grpSpPr>
      <p:sp>
        <p:nvSpPr>
          <p:cNvPr id="98" name="Google Shape;98;g1053d0dd34c_4_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g1053d0dd34c_4_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g1053d0dd34c_4_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g1053d0dd34c_4_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1062d3fdb39_0_95"/>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g1062d3fdb39_0_9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2" name="Shape 102"/>
        <p:cNvGrpSpPr/>
        <p:nvPr/>
      </p:nvGrpSpPr>
      <p:grpSpPr>
        <a:xfrm>
          <a:off x="0" y="0"/>
          <a:ext cx="0" cy="0"/>
          <a:chOff x="0" y="0"/>
          <a:chExt cx="0" cy="0"/>
        </a:xfrm>
      </p:grpSpPr>
      <p:sp>
        <p:nvSpPr>
          <p:cNvPr id="103" name="Google Shape;103;g1053d0dd34c_4_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g1053d0dd34c_4_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5" name="Google Shape;105;g1053d0dd34c_4_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 name="Google Shape;106;g1053d0dd34c_4_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g1053d0dd34c_4_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g1053d0dd34c_4_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9" name="Shape 109"/>
        <p:cNvGrpSpPr/>
        <p:nvPr/>
      </p:nvGrpSpPr>
      <p:grpSpPr>
        <a:xfrm>
          <a:off x="0" y="0"/>
          <a:ext cx="0" cy="0"/>
          <a:chOff x="0" y="0"/>
          <a:chExt cx="0" cy="0"/>
        </a:xfrm>
      </p:grpSpPr>
      <p:sp>
        <p:nvSpPr>
          <p:cNvPr id="110" name="Google Shape;110;g1053d0dd34c_4_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g1053d0dd34c_4_56"/>
          <p:cNvSpPr/>
          <p:nvPr>
            <p:ph idx="2" type="pic"/>
          </p:nvPr>
        </p:nvSpPr>
        <p:spPr>
          <a:xfrm>
            <a:off x="5183188" y="987425"/>
            <a:ext cx="6172200" cy="4873625"/>
          </a:xfrm>
          <a:prstGeom prst="rect">
            <a:avLst/>
          </a:prstGeom>
          <a:noFill/>
          <a:ln>
            <a:noFill/>
          </a:ln>
        </p:spPr>
      </p:sp>
      <p:sp>
        <p:nvSpPr>
          <p:cNvPr id="112" name="Google Shape;112;g1053d0dd34c_4_5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3" name="Google Shape;113;g1053d0dd34c_4_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g1053d0dd34c_4_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g1053d0dd34c_4_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6" name="Shape 116"/>
        <p:cNvGrpSpPr/>
        <p:nvPr/>
      </p:nvGrpSpPr>
      <p:grpSpPr>
        <a:xfrm>
          <a:off x="0" y="0"/>
          <a:ext cx="0" cy="0"/>
          <a:chOff x="0" y="0"/>
          <a:chExt cx="0" cy="0"/>
        </a:xfrm>
      </p:grpSpPr>
      <p:sp>
        <p:nvSpPr>
          <p:cNvPr id="117" name="Google Shape;117;g1053d0dd34c_4_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g1053d0dd34c_4_6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g1053d0dd34c_4_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g1053d0dd34c_4_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g1053d0dd34c_4_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2" name="Shape 122"/>
        <p:cNvGrpSpPr/>
        <p:nvPr/>
      </p:nvGrpSpPr>
      <p:grpSpPr>
        <a:xfrm>
          <a:off x="0" y="0"/>
          <a:ext cx="0" cy="0"/>
          <a:chOff x="0" y="0"/>
          <a:chExt cx="0" cy="0"/>
        </a:xfrm>
      </p:grpSpPr>
      <p:sp>
        <p:nvSpPr>
          <p:cNvPr id="123" name="Google Shape;123;g1053d0dd34c_4_6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g1053d0dd34c_4_6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g1053d0dd34c_4_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g1053d0dd34c_4_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g1053d0dd34c_4_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1062d3fdb39_0_98"/>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8" name="Google Shape;18;g1062d3fdb39_0_98"/>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9" name="Google Shape;19;g1062d3fdb39_0_9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1062d3fdb39_0_102"/>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1062d3fdb39_0_102"/>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3" name="Google Shape;23;g1062d3fdb39_0_102"/>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4" name="Google Shape;24;g1062d3fdb39_0_10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1062d3fdb39_0_107"/>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7" name="Google Shape;27;g1062d3fdb39_0_10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1062d3fdb39_0_110"/>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0" name="Google Shape;30;g1062d3fdb39_0_110"/>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g1062d3fdb39_0_1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1062d3fdb39_0_114"/>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g1062d3fdb39_0_11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1062d3fdb39_0_117"/>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g1062d3fdb39_0_117"/>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38" name="Google Shape;38;g1062d3fdb39_0_117"/>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g1062d3fdb39_0_117"/>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0" name="Google Shape;40;g1062d3fdb39_0_1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1062d3fdb39_0_123"/>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3" name="Google Shape;43;g1062d3fdb39_0_1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1062d3fdb39_0_8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g1062d3fdb39_0_8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g1062d3fdb39_0_8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g1053d0dd34c_4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5" name="Google Shape;55;g1053d0dd34c_4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 name="Google Shape;56;g1053d0dd34c_4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g1053d0dd34c_4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g1053d0dd34c_4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2.png"/><Relationship Id="rId8"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F48"/>
        </a:solidFill>
      </p:bgPr>
    </p:bg>
    <p:spTree>
      <p:nvGrpSpPr>
        <p:cNvPr id="131" name="Shape 131"/>
        <p:cNvGrpSpPr/>
        <p:nvPr/>
      </p:nvGrpSpPr>
      <p:grpSpPr>
        <a:xfrm>
          <a:off x="0" y="0"/>
          <a:ext cx="0" cy="0"/>
          <a:chOff x="0" y="0"/>
          <a:chExt cx="0" cy="0"/>
        </a:xfrm>
      </p:grpSpPr>
      <p:sp>
        <p:nvSpPr>
          <p:cNvPr id="132" name="Google Shape;132;p1"/>
          <p:cNvSpPr/>
          <p:nvPr/>
        </p:nvSpPr>
        <p:spPr>
          <a:xfrm>
            <a:off x="0" y="3189288"/>
            <a:ext cx="5148263" cy="3668713"/>
          </a:xfrm>
          <a:custGeom>
            <a:rect b="b" l="l" r="r" t="t"/>
            <a:pathLst>
              <a:path extrusionOk="0" h="3670300" w="5151259">
                <a:moveTo>
                  <a:pt x="0" y="3657600"/>
                </a:moveTo>
                <a:lnTo>
                  <a:pt x="2867730" y="0"/>
                </a:lnTo>
                <a:lnTo>
                  <a:pt x="5151259" y="3670300"/>
                </a:lnTo>
                <a:lnTo>
                  <a:pt x="0" y="3657600"/>
                </a:lnTo>
                <a:close/>
              </a:path>
            </a:pathLst>
          </a:cu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3" name="Google Shape;133;p1"/>
          <p:cNvSpPr txBox="1"/>
          <p:nvPr/>
        </p:nvSpPr>
        <p:spPr>
          <a:xfrm>
            <a:off x="5474970" y="1072833"/>
            <a:ext cx="6454775" cy="7988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4600"/>
              <a:buFont typeface="Arial"/>
              <a:buNone/>
            </a:pPr>
            <a:r>
              <a:rPr b="1" i="0" lang="en-US" sz="4600" u="none" cap="none" strike="noStrike">
                <a:solidFill>
                  <a:schemeClr val="lt1"/>
                </a:solidFill>
                <a:latin typeface="Times New Roman"/>
                <a:ea typeface="Times New Roman"/>
                <a:cs typeface="Times New Roman"/>
                <a:sym typeface="Times New Roman"/>
              </a:rPr>
              <a:t>MINOR PROJECT</a:t>
            </a:r>
            <a:endParaRPr b="1" i="0" sz="4600" u="none" cap="none" strike="noStrike">
              <a:solidFill>
                <a:schemeClr val="lt1"/>
              </a:solidFill>
              <a:latin typeface="Times New Roman"/>
              <a:ea typeface="Times New Roman"/>
              <a:cs typeface="Times New Roman"/>
              <a:sym typeface="Times New Roman"/>
            </a:endParaRPr>
          </a:p>
        </p:txBody>
      </p:sp>
      <p:sp>
        <p:nvSpPr>
          <p:cNvPr id="134" name="Google Shape;134;p1"/>
          <p:cNvSpPr txBox="1"/>
          <p:nvPr/>
        </p:nvSpPr>
        <p:spPr>
          <a:xfrm>
            <a:off x="4148455" y="2300605"/>
            <a:ext cx="7432675" cy="34766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4400"/>
              <a:buFont typeface="Arial"/>
              <a:buNone/>
            </a:pPr>
            <a:r>
              <a:rPr b="1" i="0" lang="en-US" sz="4400" u="none" cap="none" strike="noStrike">
                <a:solidFill>
                  <a:schemeClr val="lt1"/>
                </a:solidFill>
                <a:latin typeface="Times New Roman"/>
                <a:ea typeface="Times New Roman"/>
                <a:cs typeface="Times New Roman"/>
                <a:sym typeface="Times New Roman"/>
              </a:rPr>
              <a:t>Analysis of Cyber Security and Prevention of Data Breaches using Machine learning</a:t>
            </a:r>
            <a:br>
              <a:rPr b="0" i="0" lang="en-US" sz="4400" u="none" cap="none" strike="noStrike">
                <a:solidFill>
                  <a:schemeClr val="lt1"/>
                </a:solidFill>
                <a:latin typeface="Times New Roman"/>
                <a:ea typeface="Times New Roman"/>
                <a:cs typeface="Times New Roman"/>
                <a:sym typeface="Times New Roman"/>
              </a:rPr>
            </a:br>
            <a:endParaRPr b="0" i="0" sz="4400" u="none" cap="none" strike="noStrike">
              <a:solidFill>
                <a:schemeClr val="lt1"/>
              </a:solidFill>
              <a:latin typeface="Times New Roman"/>
              <a:ea typeface="Times New Roman"/>
              <a:cs typeface="Times New Roman"/>
              <a:sym typeface="Times New Roman"/>
            </a:endParaRPr>
          </a:p>
        </p:txBody>
      </p:sp>
      <p:sp>
        <p:nvSpPr>
          <p:cNvPr id="135" name="Google Shape;135;p1"/>
          <p:cNvSpPr/>
          <p:nvPr/>
        </p:nvSpPr>
        <p:spPr>
          <a:xfrm rot="5400000">
            <a:off x="-736600" y="736600"/>
            <a:ext cx="6858000" cy="5384800"/>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6" name="Google Shape;136;p1"/>
          <p:cNvSpPr/>
          <p:nvPr/>
        </p:nvSpPr>
        <p:spPr>
          <a:xfrm>
            <a:off x="0" y="3575050"/>
            <a:ext cx="5148263" cy="328295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7" name="Google Shape;137;p1"/>
          <p:cNvSpPr txBox="1"/>
          <p:nvPr/>
        </p:nvSpPr>
        <p:spPr>
          <a:xfrm>
            <a:off x="7548465" y="5416867"/>
            <a:ext cx="3888714"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a:t>
            </a:r>
            <a:r>
              <a:rPr b="0" i="0" lang="en-US" sz="1800" u="none" cap="none" strike="noStrike">
                <a:solidFill>
                  <a:schemeClr val="lt1"/>
                </a:solidFill>
                <a:latin typeface="Microsoft YaHei"/>
                <a:ea typeface="Microsoft YaHei"/>
                <a:cs typeface="Microsoft YaHei"/>
                <a:sym typeface="Microsoft YaHei"/>
              </a:rPr>
              <a:t> </a:t>
            </a:r>
            <a:r>
              <a:rPr b="1" i="0" lang="en-US" sz="1800" u="none" cap="none" strike="noStrike">
                <a:solidFill>
                  <a:schemeClr val="lt1"/>
                </a:solidFill>
                <a:latin typeface="Times New Roman"/>
                <a:ea typeface="Times New Roman"/>
                <a:cs typeface="Times New Roman"/>
                <a:sym typeface="Times New Roman"/>
              </a:rPr>
              <a:t>GUIDE:DR.JITENDRA MOHAN</a:t>
            </a:r>
            <a:endParaRPr/>
          </a:p>
        </p:txBody>
      </p:sp>
      <p:sp>
        <p:nvSpPr>
          <p:cNvPr id="138" name="Google Shape;138;p1"/>
          <p:cNvSpPr txBox="1"/>
          <p:nvPr/>
        </p:nvSpPr>
        <p:spPr>
          <a:xfrm>
            <a:off x="1271270" y="5013325"/>
            <a:ext cx="3148965" cy="23069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PRESENTED BY: </a:t>
            </a:r>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PRIYAL SHARMA 9919102016 (E1)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ISHA SINGH 9919102007 (E1)</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VYOM CHAUHAN 9919102011 (E1)</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pic>
        <p:nvPicPr>
          <p:cNvPr id="139" name="Google Shape;139;p1"/>
          <p:cNvPicPr preferRelativeResize="0"/>
          <p:nvPr>
            <p:ph idx="1" type="body"/>
          </p:nvPr>
        </p:nvPicPr>
        <p:blipFill rotWithShape="1">
          <a:blip r:embed="rId3">
            <a:alphaModFix/>
          </a:blip>
          <a:srcRect b="-1911" l="0" r="1456" t="0"/>
          <a:stretch/>
        </p:blipFill>
        <p:spPr>
          <a:xfrm>
            <a:off x="47625" y="67310"/>
            <a:ext cx="3345815" cy="3527425"/>
          </a:xfrm>
          <a:prstGeom prst="ellipse">
            <a:avLst/>
          </a:prstGeom>
          <a:noFill/>
          <a:ln cap="flat" cmpd="sng" w="57150">
            <a:solidFill>
              <a:srgbClr val="353F48"/>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9"/>
          <p:cNvSpPr/>
          <p:nvPr/>
        </p:nvSpPr>
        <p:spPr>
          <a:xfrm rot="5400000">
            <a:off x="-385762" y="385763"/>
            <a:ext cx="3589338" cy="2817813"/>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213" name="Google Shape;213;p9"/>
          <p:cNvSpPr/>
          <p:nvPr/>
        </p:nvSpPr>
        <p:spPr>
          <a:xfrm rot="6414501">
            <a:off x="9388475" y="3976688"/>
            <a:ext cx="4437063" cy="2138363"/>
          </a:xfrm>
          <a:custGeom>
            <a:rect b="b" l="l" r="r" t="t"/>
            <a:pathLst>
              <a:path extrusionOk="0" h="2139505" w="4437562">
                <a:moveTo>
                  <a:pt x="0" y="2139505"/>
                </a:moveTo>
                <a:lnTo>
                  <a:pt x="0" y="1132918"/>
                </a:lnTo>
                <a:lnTo>
                  <a:pt x="3726919" y="0"/>
                </a:lnTo>
                <a:lnTo>
                  <a:pt x="3806086" y="62160"/>
                </a:lnTo>
                <a:lnTo>
                  <a:pt x="4437562" y="2139505"/>
                </a:lnTo>
                <a:close/>
              </a:path>
            </a:pathLst>
          </a:cu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214" name="Google Shape;214;p9"/>
          <p:cNvSpPr txBox="1"/>
          <p:nvPr>
            <p:ph type="title"/>
          </p:nvPr>
        </p:nvSpPr>
        <p:spPr>
          <a:xfrm>
            <a:off x="718820" y="518795"/>
            <a:ext cx="11035030" cy="5416550"/>
          </a:xfrm>
          <a:prstGeom prst="rect">
            <a:avLst/>
          </a:prstGeom>
          <a:noFill/>
          <a:ln>
            <a:noFill/>
          </a:ln>
        </p:spPr>
        <p:txBody>
          <a:bodyPr anchorCtr="0" anchor="ctr" bIns="45700" lIns="91425" spcFirstLastPara="1" rIns="91425" wrap="square" tIns="45700">
            <a:normAutofit fontScale="90000"/>
          </a:bodyPr>
          <a:lstStyle/>
          <a:p>
            <a:pPr indent="0" lvl="0" marL="0" marR="0" rtl="0" algn="ctr">
              <a:lnSpc>
                <a:spcPct val="90000"/>
              </a:lnSpc>
              <a:spcBef>
                <a:spcPts val="0"/>
              </a:spcBef>
              <a:spcAft>
                <a:spcPts val="0"/>
              </a:spcAft>
              <a:buNone/>
            </a:pPr>
            <a:r>
              <a:rPr b="1" lang="en-US" sz="4300">
                <a:latin typeface="Times New Roman"/>
                <a:ea typeface="Times New Roman"/>
                <a:cs typeface="Times New Roman"/>
                <a:sym typeface="Times New Roman"/>
              </a:rPr>
              <a:t>WEB APP</a:t>
            </a:r>
            <a:endParaRPr b="1" sz="4300">
              <a:latin typeface="Times New Roman"/>
              <a:ea typeface="Times New Roman"/>
              <a:cs typeface="Times New Roman"/>
              <a:sym typeface="Times New Roman"/>
            </a:endParaRPr>
          </a:p>
          <a:p>
            <a:pPr indent="0" lvl="0" marL="0" marR="0" rtl="0" algn="ctr">
              <a:lnSpc>
                <a:spcPct val="90000"/>
              </a:lnSpc>
              <a:spcBef>
                <a:spcPts val="0"/>
              </a:spcBef>
              <a:spcAft>
                <a:spcPts val="0"/>
              </a:spcAft>
              <a:buNone/>
            </a:pPr>
            <a:r>
              <a:t/>
            </a:r>
            <a:endParaRPr b="1" sz="4300">
              <a:latin typeface="Times New Roman"/>
              <a:ea typeface="Times New Roman"/>
              <a:cs typeface="Times New Roman"/>
              <a:sym typeface="Times New Roman"/>
            </a:endParaRPr>
          </a:p>
          <a:p>
            <a:pPr indent="-389254" lvl="0" marL="457200" marR="0" rtl="0" algn="just">
              <a:lnSpc>
                <a:spcPct val="90000"/>
              </a:lnSpc>
              <a:spcBef>
                <a:spcPts val="0"/>
              </a:spcBef>
              <a:spcAft>
                <a:spcPts val="0"/>
              </a:spcAft>
              <a:buSzPct val="100000"/>
              <a:buFont typeface="Times New Roman"/>
              <a:buChar char="●"/>
            </a:pPr>
            <a:r>
              <a:rPr lang="en-US" sz="2811">
                <a:latin typeface="Times New Roman"/>
                <a:ea typeface="Times New Roman"/>
                <a:cs typeface="Times New Roman"/>
                <a:sym typeface="Times New Roman"/>
              </a:rPr>
              <a:t>This project is implemented using Python and Jupyter Notebook. The interface of this project is done using Python’s web hosting library called Flask. </a:t>
            </a:r>
            <a:endParaRPr sz="2811">
              <a:latin typeface="Times New Roman"/>
              <a:ea typeface="Times New Roman"/>
              <a:cs typeface="Times New Roman"/>
              <a:sym typeface="Times New Roman"/>
            </a:endParaRPr>
          </a:p>
          <a:p>
            <a:pPr indent="-389254" lvl="0" marL="457200" marR="0" rtl="0" algn="just">
              <a:lnSpc>
                <a:spcPct val="90000"/>
              </a:lnSpc>
              <a:spcBef>
                <a:spcPts val="0"/>
              </a:spcBef>
              <a:spcAft>
                <a:spcPts val="0"/>
              </a:spcAft>
              <a:buSzPct val="100000"/>
              <a:buFont typeface="Times New Roman"/>
              <a:buChar char="●"/>
            </a:pPr>
            <a:r>
              <a:rPr lang="en-US" sz="2811">
                <a:highlight>
                  <a:srgbClr val="FFFFFE"/>
                </a:highlight>
                <a:latin typeface="Times New Roman"/>
                <a:ea typeface="Times New Roman"/>
                <a:cs typeface="Times New Roman"/>
                <a:sym typeface="Times New Roman"/>
              </a:rPr>
              <a:t>Web App is a compilation of the output of the models developed using Flask. HTML, CSS, and bootstrap. </a:t>
            </a:r>
            <a:endParaRPr sz="2811">
              <a:highlight>
                <a:srgbClr val="FFFFFE"/>
              </a:highlight>
              <a:latin typeface="Times New Roman"/>
              <a:ea typeface="Times New Roman"/>
              <a:cs typeface="Times New Roman"/>
              <a:sym typeface="Times New Roman"/>
            </a:endParaRPr>
          </a:p>
          <a:p>
            <a:pPr indent="-389254" lvl="0" marL="457200" marR="0" rtl="0" algn="just">
              <a:lnSpc>
                <a:spcPct val="90000"/>
              </a:lnSpc>
              <a:spcBef>
                <a:spcPts val="0"/>
              </a:spcBef>
              <a:spcAft>
                <a:spcPts val="0"/>
              </a:spcAft>
              <a:buSzPct val="100000"/>
              <a:buFont typeface="Times New Roman"/>
              <a:buChar char="●"/>
            </a:pPr>
            <a:r>
              <a:rPr lang="en-US" sz="2811">
                <a:highlight>
                  <a:srgbClr val="FFFFFE"/>
                </a:highlight>
                <a:latin typeface="Times New Roman"/>
                <a:ea typeface="Times New Roman"/>
                <a:cs typeface="Times New Roman"/>
                <a:sym typeface="Times New Roman"/>
              </a:rPr>
              <a:t>The main motive to create such a project is to help organizations and individuals combat the ever-evolving threat of Data breaches and one of the most essential components aiding it which is Hacking.</a:t>
            </a:r>
            <a:endParaRPr sz="2811">
              <a:highlight>
                <a:srgbClr val="FFFFFE"/>
              </a:highlight>
              <a:latin typeface="Times New Roman"/>
              <a:ea typeface="Times New Roman"/>
              <a:cs typeface="Times New Roman"/>
              <a:sym typeface="Times New Roman"/>
            </a:endParaRPr>
          </a:p>
          <a:p>
            <a:pPr indent="0" lvl="0" marL="457200" rtl="0" algn="just">
              <a:lnSpc>
                <a:spcPct val="115000"/>
              </a:lnSpc>
              <a:spcBef>
                <a:spcPts val="1200"/>
              </a:spcBef>
              <a:spcAft>
                <a:spcPts val="0"/>
              </a:spcAft>
              <a:buNone/>
            </a:pPr>
            <a:r>
              <a:t/>
            </a:r>
            <a:endParaRPr sz="2522">
              <a:highlight>
                <a:srgbClr val="FFFFFE"/>
              </a:highlight>
              <a:latin typeface="Times New Roman"/>
              <a:ea typeface="Times New Roman"/>
              <a:cs typeface="Times New Roman"/>
              <a:sym typeface="Times New Roman"/>
            </a:endParaRPr>
          </a:p>
          <a:p>
            <a:pPr indent="0" lvl="0" marL="0" marR="0" rtl="0" algn="just">
              <a:lnSpc>
                <a:spcPct val="90000"/>
              </a:lnSpc>
              <a:spcBef>
                <a:spcPts val="1200"/>
              </a:spcBef>
              <a:spcAft>
                <a:spcPts val="0"/>
              </a:spcAft>
              <a:buNone/>
            </a:pPr>
            <a:r>
              <a:rPr b="1" lang="en-US" sz="3500">
                <a:latin typeface="Times New Roman"/>
                <a:ea typeface="Times New Roman"/>
                <a:cs typeface="Times New Roman"/>
                <a:sym typeface="Times New Roman"/>
              </a:rPr>
              <a:t>                                   </a:t>
            </a:r>
            <a:endParaRPr sz="4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0539a59e8f_0_0"/>
          <p:cNvSpPr/>
          <p:nvPr/>
        </p:nvSpPr>
        <p:spPr>
          <a:xfrm rot="5400000">
            <a:off x="-385737" y="385651"/>
            <a:ext cx="3589200" cy="2817900"/>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220" name="Google Shape;220;g10539a59e8f_0_0"/>
          <p:cNvSpPr txBox="1"/>
          <p:nvPr>
            <p:ph type="title"/>
          </p:nvPr>
        </p:nvSpPr>
        <p:spPr>
          <a:xfrm flipH="1">
            <a:off x="4278575" y="-989475"/>
            <a:ext cx="1801500" cy="170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sz="3000"/>
          </a:p>
        </p:txBody>
      </p:sp>
      <p:sp>
        <p:nvSpPr>
          <p:cNvPr id="221" name="Google Shape;221;g10539a59e8f_0_0"/>
          <p:cNvSpPr txBox="1"/>
          <p:nvPr>
            <p:ph idx="1" type="body"/>
          </p:nvPr>
        </p:nvSpPr>
        <p:spPr>
          <a:xfrm>
            <a:off x="102350" y="163775"/>
            <a:ext cx="12089700" cy="6694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2700">
                <a:solidFill>
                  <a:schemeClr val="dk1"/>
                </a:solidFill>
                <a:latin typeface="Times New Roman"/>
                <a:ea typeface="Times New Roman"/>
                <a:cs typeface="Times New Roman"/>
                <a:sym typeface="Times New Roman"/>
              </a:rPr>
              <a:t>Home Page</a:t>
            </a:r>
            <a:r>
              <a:rPr lang="en-US" sz="3000">
                <a:solidFill>
                  <a:schemeClr val="dk1"/>
                </a:solidFill>
                <a:latin typeface="Times New Roman"/>
                <a:ea typeface="Times New Roman"/>
                <a:cs typeface="Times New Roman"/>
                <a:sym typeface="Times New Roman"/>
              </a:rPr>
              <a:t>:</a:t>
            </a:r>
            <a:r>
              <a:rPr lang="en-US" sz="4400"/>
              <a:t> </a:t>
            </a:r>
            <a:r>
              <a:rPr lang="en-US" sz="2300">
                <a:solidFill>
                  <a:schemeClr val="dk1"/>
                </a:solidFill>
                <a:highlight>
                  <a:srgbClr val="FFFFFF"/>
                </a:highlight>
                <a:latin typeface="Times New Roman"/>
                <a:ea typeface="Times New Roman"/>
                <a:cs typeface="Times New Roman"/>
                <a:sym typeface="Times New Roman"/>
              </a:rPr>
              <a:t>The representation of homepage of the interactive web portal is shown in fig.1 which directs to the Homepage, About, Contributors, Analytics, Services Blogs sections respectively and also to the sign up form.</a:t>
            </a:r>
            <a:endParaRPr sz="2300">
              <a:solidFill>
                <a:schemeClr val="dk1"/>
              </a:solidFill>
              <a:highlight>
                <a:srgbClr val="FFFFFF"/>
              </a:highlight>
              <a:latin typeface="Times New Roman"/>
              <a:ea typeface="Times New Roman"/>
              <a:cs typeface="Times New Roman"/>
              <a:sym typeface="Times New Roman"/>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ctr">
              <a:spcBef>
                <a:spcPts val="1000"/>
              </a:spcBef>
              <a:spcAft>
                <a:spcPts val="0"/>
              </a:spcAft>
              <a:buNone/>
            </a:pPr>
            <a:r>
              <a:rPr lang="en-US">
                <a:solidFill>
                  <a:schemeClr val="dk1"/>
                </a:solidFill>
                <a:latin typeface="Times New Roman"/>
                <a:ea typeface="Times New Roman"/>
                <a:cs typeface="Times New Roman"/>
                <a:sym typeface="Times New Roman"/>
              </a:rPr>
              <a:t> fig. 1 Homepage of WebApp</a:t>
            </a:r>
            <a:endParaRPr>
              <a:solidFill>
                <a:schemeClr val="dk1"/>
              </a:solidFill>
              <a:latin typeface="Times New Roman"/>
              <a:ea typeface="Times New Roman"/>
              <a:cs typeface="Times New Roman"/>
              <a:sym typeface="Times New Roman"/>
            </a:endParaRPr>
          </a:p>
        </p:txBody>
      </p:sp>
      <p:pic>
        <p:nvPicPr>
          <p:cNvPr id="222" name="Google Shape;222;g10539a59e8f_0_0"/>
          <p:cNvPicPr preferRelativeResize="0"/>
          <p:nvPr/>
        </p:nvPicPr>
        <p:blipFill>
          <a:blip r:embed="rId3">
            <a:alphaModFix/>
          </a:blip>
          <a:stretch>
            <a:fillRect/>
          </a:stretch>
        </p:blipFill>
        <p:spPr>
          <a:xfrm>
            <a:off x="1531000" y="1807575"/>
            <a:ext cx="8606724" cy="4348300"/>
          </a:xfrm>
          <a:prstGeom prst="rect">
            <a:avLst/>
          </a:prstGeom>
          <a:noFill/>
          <a:ln>
            <a:noFill/>
          </a:ln>
        </p:spPr>
      </p:pic>
      <p:sp>
        <p:nvSpPr>
          <p:cNvPr id="223" name="Google Shape;223;g10539a59e8f_0_0"/>
          <p:cNvSpPr/>
          <p:nvPr/>
        </p:nvSpPr>
        <p:spPr>
          <a:xfrm rot="6411006">
            <a:off x="9387689" y="3978222"/>
            <a:ext cx="4439572" cy="2140474"/>
          </a:xfrm>
          <a:custGeom>
            <a:rect b="b" l="l" r="r" t="t"/>
            <a:pathLst>
              <a:path extrusionOk="0" h="2139505" w="4437562">
                <a:moveTo>
                  <a:pt x="0" y="2139505"/>
                </a:moveTo>
                <a:lnTo>
                  <a:pt x="0" y="1132918"/>
                </a:lnTo>
                <a:lnTo>
                  <a:pt x="3726919" y="0"/>
                </a:lnTo>
                <a:lnTo>
                  <a:pt x="3806086" y="62160"/>
                </a:lnTo>
                <a:lnTo>
                  <a:pt x="4437562" y="2139505"/>
                </a:lnTo>
                <a:close/>
              </a:path>
            </a:pathLst>
          </a:cu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062d3fdb39_0_0"/>
          <p:cNvSpPr/>
          <p:nvPr/>
        </p:nvSpPr>
        <p:spPr>
          <a:xfrm rot="5400000">
            <a:off x="-385737" y="385651"/>
            <a:ext cx="3589200" cy="2817900"/>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229" name="Google Shape;229;g1062d3fdb39_0_0"/>
          <p:cNvSpPr txBox="1"/>
          <p:nvPr>
            <p:ph type="title"/>
          </p:nvPr>
        </p:nvSpPr>
        <p:spPr>
          <a:xfrm>
            <a:off x="1535375" y="-634625"/>
            <a:ext cx="4196700" cy="1773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a:p>
        </p:txBody>
      </p:sp>
      <p:sp>
        <p:nvSpPr>
          <p:cNvPr id="230" name="Google Shape;230;g1062d3fdb39_0_0"/>
          <p:cNvSpPr txBox="1"/>
          <p:nvPr>
            <p:ph idx="1" type="body"/>
          </p:nvPr>
        </p:nvSpPr>
        <p:spPr>
          <a:xfrm>
            <a:off x="245650" y="307075"/>
            <a:ext cx="11771100" cy="6284700"/>
          </a:xfrm>
          <a:prstGeom prst="rect">
            <a:avLst/>
          </a:prstGeom>
        </p:spPr>
        <p:txBody>
          <a:bodyPr anchorCtr="0" anchor="t" bIns="45700" lIns="91425" spcFirstLastPara="1" rIns="91425" wrap="square" tIns="45700">
            <a:normAutofit lnSpcReduction="10000"/>
          </a:bodyPr>
          <a:lstStyle/>
          <a:p>
            <a:pPr indent="0" lvl="0" marL="0" rtl="0" algn="just">
              <a:lnSpc>
                <a:spcPct val="115000"/>
              </a:lnSpc>
              <a:spcBef>
                <a:spcPts val="120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About WebApp</a:t>
            </a:r>
            <a:r>
              <a:rPr lang="en-US" sz="2100">
                <a:solidFill>
                  <a:schemeClr val="dk1"/>
                </a:solidFill>
                <a:highlight>
                  <a:srgbClr val="FFFFFF"/>
                </a:highlight>
                <a:latin typeface="Times New Roman"/>
                <a:ea typeface="Times New Roman"/>
                <a:cs typeface="Times New Roman"/>
                <a:sym typeface="Times New Roman"/>
              </a:rPr>
              <a:t>: </a:t>
            </a:r>
            <a:r>
              <a:rPr lang="en-US" sz="2300">
                <a:solidFill>
                  <a:schemeClr val="dk1"/>
                </a:solidFill>
                <a:highlight>
                  <a:srgbClr val="FFFFFF"/>
                </a:highlight>
                <a:latin typeface="Times New Roman"/>
                <a:ea typeface="Times New Roman"/>
                <a:cs typeface="Times New Roman"/>
                <a:sym typeface="Times New Roman"/>
              </a:rPr>
              <a:t>fig. 2 is the representation of the sign-up form through which the user can fill in their details about name, book an appointment date and their organization category and can get the security suggestions based on organization type once signing up.</a:t>
            </a:r>
            <a:endParaRPr sz="2300">
              <a:solidFill>
                <a:schemeClr val="dk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US"/>
              <a:t>           </a:t>
            </a:r>
            <a:endParaRPr/>
          </a:p>
          <a:p>
            <a:pPr indent="0" lvl="0" marL="0" rtl="0" algn="ctr">
              <a:spcBef>
                <a:spcPts val="1000"/>
              </a:spcBef>
              <a:spcAft>
                <a:spcPts val="0"/>
              </a:spcAft>
              <a:buNone/>
            </a:pPr>
            <a:r>
              <a:t/>
            </a:r>
            <a:endParaRPr/>
          </a:p>
          <a:p>
            <a:pPr indent="0" lvl="0" marL="0" rtl="0" algn="ctr">
              <a:spcBef>
                <a:spcPts val="1000"/>
              </a:spcBef>
              <a:spcAft>
                <a:spcPts val="0"/>
              </a:spcAft>
              <a:buNone/>
            </a:pPr>
            <a:r>
              <a:t/>
            </a:r>
            <a:endParaRPr/>
          </a:p>
          <a:p>
            <a:pPr indent="0" lvl="0" marL="0" rtl="0" algn="ctr">
              <a:spcBef>
                <a:spcPts val="1000"/>
              </a:spcBef>
              <a:spcAft>
                <a:spcPts val="0"/>
              </a:spcAft>
              <a:buNone/>
            </a:pPr>
            <a:r>
              <a:t/>
            </a:r>
            <a:endParaRPr/>
          </a:p>
          <a:p>
            <a:pPr indent="0" lvl="0" marL="0" rtl="0" algn="ctr">
              <a:spcBef>
                <a:spcPts val="1000"/>
              </a:spcBef>
              <a:spcAft>
                <a:spcPts val="0"/>
              </a:spcAft>
              <a:buNone/>
            </a:pPr>
            <a:r>
              <a:t/>
            </a:r>
            <a:endParaRPr/>
          </a:p>
          <a:p>
            <a:pPr indent="0" lvl="0" marL="0" rtl="0" algn="ctr">
              <a:spcBef>
                <a:spcPts val="1000"/>
              </a:spcBef>
              <a:spcAft>
                <a:spcPts val="0"/>
              </a:spcAft>
              <a:buNone/>
            </a:pPr>
            <a:r>
              <a:t/>
            </a:r>
            <a:endParaRPr/>
          </a:p>
          <a:p>
            <a:pPr indent="0" lvl="0" marL="0" rtl="0" algn="ctr">
              <a:spcBef>
                <a:spcPts val="1000"/>
              </a:spcBef>
              <a:spcAft>
                <a:spcPts val="0"/>
              </a:spcAft>
              <a:buNone/>
            </a:pPr>
            <a:r>
              <a:t/>
            </a:r>
            <a:endParaRPr/>
          </a:p>
          <a:p>
            <a:pPr indent="0" lvl="0" marL="0" rtl="0" algn="ctr">
              <a:spcBef>
                <a:spcPts val="1000"/>
              </a:spcBef>
              <a:spcAft>
                <a:spcPts val="0"/>
              </a:spcAft>
              <a:buNone/>
            </a:pPr>
            <a:r>
              <a:t/>
            </a:r>
            <a:endParaRPr/>
          </a:p>
          <a:p>
            <a:pPr indent="0" lvl="0" marL="0" rtl="0" algn="ctr">
              <a:spcBef>
                <a:spcPts val="1000"/>
              </a:spcBef>
              <a:spcAft>
                <a:spcPts val="0"/>
              </a:spcAft>
              <a:buNone/>
            </a:pPr>
            <a:r>
              <a:t/>
            </a:r>
            <a:endParaRPr/>
          </a:p>
          <a:p>
            <a:pPr indent="0" lvl="0" marL="0" rtl="0" algn="ctr">
              <a:spcBef>
                <a:spcPts val="1000"/>
              </a:spcBef>
              <a:spcAft>
                <a:spcPts val="0"/>
              </a:spcAft>
              <a:buNone/>
            </a:pPr>
            <a:r>
              <a:t/>
            </a:r>
            <a:endParaRPr>
              <a:solidFill>
                <a:schemeClr val="dk1"/>
              </a:solidFill>
            </a:endParaRPr>
          </a:p>
          <a:p>
            <a:pPr indent="0" lvl="0" marL="0" rtl="0" algn="ctr">
              <a:spcBef>
                <a:spcPts val="1000"/>
              </a:spcBef>
              <a:spcAft>
                <a:spcPts val="0"/>
              </a:spcAft>
              <a:buNone/>
            </a:pPr>
            <a:r>
              <a:t/>
            </a:r>
            <a:endParaRPr>
              <a:solidFill>
                <a:schemeClr val="dk1"/>
              </a:solidFill>
            </a:endParaRPr>
          </a:p>
          <a:p>
            <a:pPr indent="0" lvl="0" marL="0" rtl="0" algn="ctr">
              <a:spcBef>
                <a:spcPts val="1000"/>
              </a:spcBef>
              <a:spcAft>
                <a:spcPts val="0"/>
              </a:spcAft>
              <a:buNone/>
            </a:pPr>
            <a:r>
              <a:rPr lang="en-US">
                <a:solidFill>
                  <a:schemeClr val="dk1"/>
                </a:solidFill>
                <a:latin typeface="Times New Roman"/>
                <a:ea typeface="Times New Roman"/>
                <a:cs typeface="Times New Roman"/>
                <a:sym typeface="Times New Roman"/>
              </a:rPr>
              <a:t>fig. 2 Signup Form from our WebApp  </a:t>
            </a:r>
            <a:r>
              <a:rPr lang="en-US">
                <a:solidFill>
                  <a:schemeClr val="dk1"/>
                </a:solidFill>
              </a:rPr>
              <a:t> </a:t>
            </a:r>
            <a:r>
              <a:rPr lang="en-US"/>
              <a:t>             </a:t>
            </a:r>
            <a:endParaRPr/>
          </a:p>
        </p:txBody>
      </p:sp>
      <p:pic>
        <p:nvPicPr>
          <p:cNvPr id="231" name="Google Shape;231;g1062d3fdb39_0_0"/>
          <p:cNvPicPr preferRelativeResize="0"/>
          <p:nvPr/>
        </p:nvPicPr>
        <p:blipFill>
          <a:blip r:embed="rId3">
            <a:alphaModFix/>
          </a:blip>
          <a:stretch>
            <a:fillRect/>
          </a:stretch>
        </p:blipFill>
        <p:spPr>
          <a:xfrm>
            <a:off x="1860363" y="1781000"/>
            <a:ext cx="8541675" cy="4189875"/>
          </a:xfrm>
          <a:prstGeom prst="rect">
            <a:avLst/>
          </a:prstGeom>
          <a:noFill/>
          <a:ln>
            <a:noFill/>
          </a:ln>
        </p:spPr>
      </p:pic>
      <p:sp>
        <p:nvSpPr>
          <p:cNvPr id="232" name="Google Shape;232;g1062d3fdb39_0_0"/>
          <p:cNvSpPr/>
          <p:nvPr/>
        </p:nvSpPr>
        <p:spPr>
          <a:xfrm rot="6411006">
            <a:off x="9387689" y="3978222"/>
            <a:ext cx="4439572" cy="2140474"/>
          </a:xfrm>
          <a:custGeom>
            <a:rect b="b" l="l" r="r" t="t"/>
            <a:pathLst>
              <a:path extrusionOk="0" h="2139505" w="4437562">
                <a:moveTo>
                  <a:pt x="0" y="2139505"/>
                </a:moveTo>
                <a:lnTo>
                  <a:pt x="0" y="1132918"/>
                </a:lnTo>
                <a:lnTo>
                  <a:pt x="3726919" y="0"/>
                </a:lnTo>
                <a:lnTo>
                  <a:pt x="3806086" y="62160"/>
                </a:lnTo>
                <a:lnTo>
                  <a:pt x="4437562" y="2139505"/>
                </a:lnTo>
                <a:close/>
              </a:path>
            </a:pathLst>
          </a:cu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062d3fdb39_0_135"/>
          <p:cNvSpPr/>
          <p:nvPr/>
        </p:nvSpPr>
        <p:spPr>
          <a:xfrm rot="5400000">
            <a:off x="-385737" y="385651"/>
            <a:ext cx="3589200" cy="2817900"/>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238" name="Google Shape;238;g1062d3fdb39_0_135"/>
          <p:cNvSpPr txBox="1"/>
          <p:nvPr>
            <p:ph type="title"/>
          </p:nvPr>
        </p:nvSpPr>
        <p:spPr>
          <a:xfrm>
            <a:off x="1965275" y="-883625"/>
            <a:ext cx="4032900" cy="2082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a:p>
        </p:txBody>
      </p:sp>
      <p:sp>
        <p:nvSpPr>
          <p:cNvPr id="239" name="Google Shape;239;g1062d3fdb39_0_135"/>
          <p:cNvSpPr txBox="1"/>
          <p:nvPr>
            <p:ph idx="1" type="body"/>
          </p:nvPr>
        </p:nvSpPr>
        <p:spPr>
          <a:xfrm>
            <a:off x="307075" y="218375"/>
            <a:ext cx="11709900" cy="6285000"/>
          </a:xfrm>
          <a:prstGeom prst="rect">
            <a:avLst/>
          </a:prstGeom>
        </p:spPr>
        <p:txBody>
          <a:bodyPr anchorCtr="0" anchor="t" bIns="45700" lIns="91425" spcFirstLastPara="1" rIns="91425" wrap="square" tIns="45700">
            <a:normAutofit/>
          </a:bodyPr>
          <a:lstStyle/>
          <a:p>
            <a:pPr indent="0" lvl="0" marL="0" rtl="0" algn="just">
              <a:lnSpc>
                <a:spcPct val="115000"/>
              </a:lnSpc>
              <a:spcBef>
                <a:spcPts val="1200"/>
              </a:spcBef>
              <a:spcAft>
                <a:spcPts val="0"/>
              </a:spcAft>
              <a:buClr>
                <a:schemeClr val="dk1"/>
              </a:buClr>
              <a:buSzPts val="1100"/>
              <a:buFont typeface="Arial"/>
              <a:buNone/>
            </a:pPr>
            <a:r>
              <a:rPr b="1" lang="en-US">
                <a:solidFill>
                  <a:schemeClr val="dk1"/>
                </a:solidFill>
                <a:highlight>
                  <a:srgbClr val="FFFFFF"/>
                </a:highlight>
                <a:latin typeface="Times New Roman"/>
                <a:ea typeface="Times New Roman"/>
                <a:cs typeface="Times New Roman"/>
                <a:sym typeface="Times New Roman"/>
              </a:rPr>
              <a:t>Services of WebApp</a:t>
            </a:r>
            <a:r>
              <a:rPr lang="en-US">
                <a:solidFill>
                  <a:schemeClr val="dk1"/>
                </a:solidFill>
                <a:highlight>
                  <a:srgbClr val="FFFFFF"/>
                </a:highlight>
                <a:latin typeface="Times New Roman"/>
                <a:ea typeface="Times New Roman"/>
                <a:cs typeface="Times New Roman"/>
                <a:sym typeface="Times New Roman"/>
              </a:rPr>
              <a:t>: The services provided by our model i.e., password strength detector, categorical threat predictor, spam detector and malicious file detector is represented in fig. 3</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ctr">
              <a:spcBef>
                <a:spcPts val="1000"/>
              </a:spcBef>
              <a:spcAft>
                <a:spcPts val="0"/>
              </a:spcAft>
              <a:buNone/>
            </a:pPr>
            <a:r>
              <a:t/>
            </a:r>
            <a:endParaRPr>
              <a:solidFill>
                <a:schemeClr val="dk1"/>
              </a:solidFill>
            </a:endParaRPr>
          </a:p>
          <a:p>
            <a:pPr indent="0" lvl="0" marL="0" rtl="0" algn="ctr">
              <a:spcBef>
                <a:spcPts val="1000"/>
              </a:spcBef>
              <a:spcAft>
                <a:spcPts val="0"/>
              </a:spcAft>
              <a:buNone/>
            </a:pPr>
            <a:r>
              <a:rPr lang="en-US">
                <a:solidFill>
                  <a:schemeClr val="dk1"/>
                </a:solidFill>
                <a:latin typeface="Times New Roman"/>
                <a:ea typeface="Times New Roman"/>
                <a:cs typeface="Times New Roman"/>
                <a:sym typeface="Times New Roman"/>
              </a:rPr>
              <a:t>fig. 3 S</a:t>
            </a:r>
            <a:r>
              <a:rPr lang="en-US">
                <a:solidFill>
                  <a:schemeClr val="dk1"/>
                </a:solidFill>
                <a:latin typeface="Times New Roman"/>
                <a:ea typeface="Times New Roman"/>
                <a:cs typeface="Times New Roman"/>
                <a:sym typeface="Times New Roman"/>
              </a:rPr>
              <a:t>ervices</a:t>
            </a:r>
            <a:r>
              <a:rPr lang="en-US">
                <a:solidFill>
                  <a:schemeClr val="dk1"/>
                </a:solidFill>
                <a:latin typeface="Times New Roman"/>
                <a:ea typeface="Times New Roman"/>
                <a:cs typeface="Times New Roman"/>
                <a:sym typeface="Times New Roman"/>
              </a:rPr>
              <a:t> provided by our WebApp</a:t>
            </a:r>
            <a:endParaRPr>
              <a:solidFill>
                <a:schemeClr val="dk1"/>
              </a:solidFill>
              <a:latin typeface="Times New Roman"/>
              <a:ea typeface="Times New Roman"/>
              <a:cs typeface="Times New Roman"/>
              <a:sym typeface="Times New Roman"/>
            </a:endParaRPr>
          </a:p>
        </p:txBody>
      </p:sp>
      <p:pic>
        <p:nvPicPr>
          <p:cNvPr id="240" name="Google Shape;240;g1062d3fdb39_0_135"/>
          <p:cNvPicPr preferRelativeResize="0"/>
          <p:nvPr/>
        </p:nvPicPr>
        <p:blipFill>
          <a:blip r:embed="rId3">
            <a:alphaModFix/>
          </a:blip>
          <a:stretch>
            <a:fillRect/>
          </a:stretch>
        </p:blipFill>
        <p:spPr>
          <a:xfrm>
            <a:off x="1885950" y="1371600"/>
            <a:ext cx="8420100" cy="4114800"/>
          </a:xfrm>
          <a:prstGeom prst="rect">
            <a:avLst/>
          </a:prstGeom>
          <a:noFill/>
          <a:ln>
            <a:noFill/>
          </a:ln>
        </p:spPr>
      </p:pic>
      <p:sp>
        <p:nvSpPr>
          <p:cNvPr id="241" name="Google Shape;241;g1062d3fdb39_0_135"/>
          <p:cNvSpPr/>
          <p:nvPr/>
        </p:nvSpPr>
        <p:spPr>
          <a:xfrm rot="6411006">
            <a:off x="9387689" y="3978222"/>
            <a:ext cx="4439572" cy="2140474"/>
          </a:xfrm>
          <a:custGeom>
            <a:rect b="b" l="l" r="r" t="t"/>
            <a:pathLst>
              <a:path extrusionOk="0" h="2139505" w="4437562">
                <a:moveTo>
                  <a:pt x="0" y="2139505"/>
                </a:moveTo>
                <a:lnTo>
                  <a:pt x="0" y="1132918"/>
                </a:lnTo>
                <a:lnTo>
                  <a:pt x="3726919" y="0"/>
                </a:lnTo>
                <a:lnTo>
                  <a:pt x="3806086" y="62160"/>
                </a:lnTo>
                <a:lnTo>
                  <a:pt x="4437562" y="2139505"/>
                </a:lnTo>
                <a:close/>
              </a:path>
            </a:pathLst>
          </a:cu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5"/>
          <p:cNvSpPr/>
          <p:nvPr/>
        </p:nvSpPr>
        <p:spPr>
          <a:xfrm rot="5400000">
            <a:off x="-385762" y="385763"/>
            <a:ext cx="3589338" cy="2817813"/>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247" name="Google Shape;247;p15"/>
          <p:cNvSpPr/>
          <p:nvPr/>
        </p:nvSpPr>
        <p:spPr>
          <a:xfrm rot="6411006">
            <a:off x="9387689" y="3950447"/>
            <a:ext cx="4439572" cy="2140474"/>
          </a:xfrm>
          <a:custGeom>
            <a:rect b="b" l="l" r="r" t="t"/>
            <a:pathLst>
              <a:path extrusionOk="0" h="2139505" w="4437562">
                <a:moveTo>
                  <a:pt x="0" y="2139505"/>
                </a:moveTo>
                <a:lnTo>
                  <a:pt x="0" y="1132918"/>
                </a:lnTo>
                <a:lnTo>
                  <a:pt x="3726919" y="0"/>
                </a:lnTo>
                <a:lnTo>
                  <a:pt x="3806086" y="62160"/>
                </a:lnTo>
                <a:lnTo>
                  <a:pt x="4437562" y="2139505"/>
                </a:lnTo>
                <a:close/>
              </a:path>
            </a:pathLst>
          </a:custGeom>
          <a:solidFill>
            <a:srgbClr val="F8941C"/>
          </a:solid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248" name="Google Shape;248;p15"/>
          <p:cNvSpPr txBox="1"/>
          <p:nvPr>
            <p:ph type="title"/>
          </p:nvPr>
        </p:nvSpPr>
        <p:spPr>
          <a:xfrm>
            <a:off x="551179" y="476886"/>
            <a:ext cx="11212629" cy="1078664"/>
          </a:xfrm>
          <a:prstGeom prst="rect">
            <a:avLst/>
          </a:prstGeom>
          <a:noFill/>
          <a:ln>
            <a:noFill/>
          </a:ln>
        </p:spPr>
        <p:txBody>
          <a:bodyPr anchorCtr="0" anchor="ctr" bIns="45700" lIns="91425" spcFirstLastPara="1" rIns="91425" wrap="square" tIns="45700">
            <a:normAutofit/>
          </a:bodyPr>
          <a:lstStyle/>
          <a:p>
            <a:pPr indent="0" lvl="0" marL="0" marR="0" rtl="0" algn="just">
              <a:lnSpc>
                <a:spcPct val="90000"/>
              </a:lnSpc>
              <a:spcBef>
                <a:spcPts val="0"/>
              </a:spcBef>
              <a:spcAft>
                <a:spcPts val="0"/>
              </a:spcAft>
              <a:buNone/>
            </a:pPr>
            <a:r>
              <a:rPr b="1" i="0" lang="en-US" sz="2850" u="none" cap="none" strike="noStrike">
                <a:solidFill>
                  <a:schemeClr val="dk1"/>
                </a:solidFill>
                <a:latin typeface="Times New Roman"/>
                <a:ea typeface="Times New Roman"/>
                <a:cs typeface="Times New Roman"/>
                <a:sym typeface="Times New Roman"/>
              </a:rPr>
              <a:t>PROBLEM 1: </a:t>
            </a:r>
            <a:r>
              <a:rPr b="1" lang="en-US" sz="3550">
                <a:latin typeface="Times New Roman"/>
                <a:ea typeface="Times New Roman"/>
                <a:cs typeface="Times New Roman"/>
                <a:sym typeface="Times New Roman"/>
              </a:rPr>
              <a:t>Why is Spam Detection Important ?</a:t>
            </a:r>
            <a:endParaRPr b="1" i="0" sz="3550" u="none" cap="none" strike="noStrike">
              <a:solidFill>
                <a:schemeClr val="dk1"/>
              </a:solidFill>
              <a:latin typeface="Times New Roman"/>
              <a:ea typeface="Times New Roman"/>
              <a:cs typeface="Times New Roman"/>
              <a:sym typeface="Times New Roman"/>
            </a:endParaRPr>
          </a:p>
        </p:txBody>
      </p:sp>
      <p:sp>
        <p:nvSpPr>
          <p:cNvPr id="249" name="Google Shape;249;p15"/>
          <p:cNvSpPr txBox="1"/>
          <p:nvPr/>
        </p:nvSpPr>
        <p:spPr>
          <a:xfrm>
            <a:off x="429900" y="1555550"/>
            <a:ext cx="5752500" cy="4962900"/>
          </a:xfrm>
          <a:prstGeom prst="rect">
            <a:avLst/>
          </a:prstGeom>
          <a:noFill/>
          <a:ln>
            <a:noFill/>
          </a:ln>
        </p:spPr>
        <p:txBody>
          <a:bodyPr anchorCtr="0" anchor="t" bIns="0" lIns="0" spcFirstLastPara="1" rIns="0" wrap="square" tIns="12700">
            <a:spAutoFit/>
          </a:bodyPr>
          <a:lstStyle/>
          <a:p>
            <a:pPr indent="0" lvl="0" marL="0" rtl="0" algn="just">
              <a:lnSpc>
                <a:spcPct val="115000"/>
              </a:lnSpc>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•Email Spam also referred to as junk email or simply spam, is unsolicited messages sent in bulk by email to an indiscriminate recipient list.</a:t>
            </a:r>
            <a:endParaRPr sz="2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•Spam messages often come from illegitimate email addresses, and may contain explicit or illegal content.</a:t>
            </a:r>
            <a:endParaRPr sz="2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•An email system without spam filtering is highly vulnerable, if not unusable. It is important to stop as much spam as we can, to protect our network from the many possible risks: viruses, phishing attacks, compromised web links and other malicious content.</a:t>
            </a:r>
            <a:r>
              <a:rPr lang="en-US"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0" lvl="0" marL="457200" marR="175895" rtl="0" algn="l">
              <a:lnSpc>
                <a:spcPct val="10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50" name="Google Shape;250;p15"/>
          <p:cNvSpPr txBox="1"/>
          <p:nvPr/>
        </p:nvSpPr>
        <p:spPr>
          <a:xfrm>
            <a:off x="6365125" y="4970810"/>
            <a:ext cx="6408600" cy="369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Source: https://www.passwordmonster.com/</a:t>
            </a:r>
            <a:endParaRPr b="0" i="0" sz="1800" u="none" cap="none" strike="noStrike">
              <a:solidFill>
                <a:schemeClr val="dk1"/>
              </a:solidFill>
              <a:latin typeface="Times New Roman"/>
              <a:ea typeface="Times New Roman"/>
              <a:cs typeface="Times New Roman"/>
              <a:sym typeface="Times New Roman"/>
            </a:endParaRPr>
          </a:p>
        </p:txBody>
      </p:sp>
      <p:pic>
        <p:nvPicPr>
          <p:cNvPr id="251" name="Google Shape;251;p15"/>
          <p:cNvPicPr preferRelativeResize="0"/>
          <p:nvPr/>
        </p:nvPicPr>
        <p:blipFill rotWithShape="1">
          <a:blip r:embed="rId3">
            <a:alphaModFix/>
          </a:blip>
          <a:srcRect b="0" l="-816" r="0" t="0"/>
          <a:stretch/>
        </p:blipFill>
        <p:spPr>
          <a:xfrm>
            <a:off x="6594698" y="1698950"/>
            <a:ext cx="5340277" cy="2918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6"/>
          <p:cNvSpPr/>
          <p:nvPr/>
        </p:nvSpPr>
        <p:spPr>
          <a:xfrm rot="5400000">
            <a:off x="-385762" y="385763"/>
            <a:ext cx="3589338" cy="2817813"/>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257" name="Google Shape;257;p16"/>
          <p:cNvSpPr/>
          <p:nvPr/>
        </p:nvSpPr>
        <p:spPr>
          <a:xfrm rot="6414501">
            <a:off x="9388475" y="3976688"/>
            <a:ext cx="4437063" cy="2138363"/>
          </a:xfrm>
          <a:custGeom>
            <a:rect b="b" l="l" r="r" t="t"/>
            <a:pathLst>
              <a:path extrusionOk="0" h="2139505" w="4437562">
                <a:moveTo>
                  <a:pt x="0" y="2139505"/>
                </a:moveTo>
                <a:lnTo>
                  <a:pt x="0" y="1132918"/>
                </a:lnTo>
                <a:lnTo>
                  <a:pt x="3726919" y="0"/>
                </a:lnTo>
                <a:lnTo>
                  <a:pt x="3806086" y="62160"/>
                </a:lnTo>
                <a:lnTo>
                  <a:pt x="4437562" y="2139505"/>
                </a:lnTo>
                <a:close/>
              </a:path>
            </a:pathLst>
          </a:cu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258" name="Google Shape;258;p16"/>
          <p:cNvSpPr txBox="1"/>
          <p:nvPr>
            <p:ph type="title"/>
          </p:nvPr>
        </p:nvSpPr>
        <p:spPr>
          <a:xfrm>
            <a:off x="852700" y="123400"/>
            <a:ext cx="10665900" cy="1300800"/>
          </a:xfrm>
          <a:prstGeom prst="rect">
            <a:avLst/>
          </a:prstGeom>
          <a:noFill/>
          <a:ln>
            <a:noFill/>
          </a:ln>
        </p:spPr>
        <p:txBody>
          <a:bodyPr anchorCtr="0" anchor="ctr" bIns="0" lIns="0" spcFirstLastPara="1" rIns="0" wrap="square" tIns="11425">
            <a:spAutoFit/>
          </a:bodyPr>
          <a:lstStyle/>
          <a:p>
            <a:pPr indent="0" lvl="0" marL="0" rtl="0" algn="just">
              <a:lnSpc>
                <a:spcPct val="115000"/>
              </a:lnSpc>
              <a:spcBef>
                <a:spcPts val="0"/>
              </a:spcBef>
              <a:spcAft>
                <a:spcPts val="0"/>
              </a:spcAft>
              <a:buClr>
                <a:schemeClr val="dk1"/>
              </a:buClr>
              <a:buSzPts val="1100"/>
              <a:buFont typeface="Arial"/>
              <a:buNone/>
            </a:pPr>
            <a:r>
              <a:rPr b="1" lang="en-US" sz="4500">
                <a:latin typeface="Times New Roman"/>
                <a:ea typeface="Times New Roman"/>
                <a:cs typeface="Times New Roman"/>
                <a:sym typeface="Times New Roman"/>
              </a:rPr>
              <a:t>Machine Learning and Spam Detection</a:t>
            </a:r>
            <a:endParaRPr b="1" sz="4500">
              <a:latin typeface="Times New Roman"/>
              <a:ea typeface="Times New Roman"/>
              <a:cs typeface="Times New Roman"/>
              <a:sym typeface="Times New Roman"/>
            </a:endParaRPr>
          </a:p>
          <a:p>
            <a:pPr indent="0" lvl="0" marL="0" marR="5080" rtl="0" algn="l">
              <a:lnSpc>
                <a:spcPct val="101000"/>
              </a:lnSpc>
              <a:spcBef>
                <a:spcPts val="0"/>
              </a:spcBef>
              <a:spcAft>
                <a:spcPts val="0"/>
              </a:spcAft>
              <a:buNone/>
            </a:pPr>
            <a:r>
              <a:t/>
            </a:r>
            <a:endParaRPr b="1" sz="3200">
              <a:latin typeface="Times New Roman"/>
              <a:ea typeface="Times New Roman"/>
              <a:cs typeface="Times New Roman"/>
              <a:sym typeface="Times New Roman"/>
            </a:endParaRPr>
          </a:p>
        </p:txBody>
      </p:sp>
      <p:sp>
        <p:nvSpPr>
          <p:cNvPr id="259" name="Google Shape;259;p16"/>
          <p:cNvSpPr txBox="1"/>
          <p:nvPr/>
        </p:nvSpPr>
        <p:spPr>
          <a:xfrm>
            <a:off x="245650" y="852975"/>
            <a:ext cx="5467500" cy="5396100"/>
          </a:xfrm>
          <a:prstGeom prst="rect">
            <a:avLst/>
          </a:prstGeom>
          <a:noFill/>
          <a:ln>
            <a:noFill/>
          </a:ln>
        </p:spPr>
        <p:txBody>
          <a:bodyPr anchorCtr="0" anchor="t" bIns="0" lIns="0" spcFirstLastPara="1" rIns="0" wrap="square" tIns="12700">
            <a:spAutoFit/>
          </a:bodyPr>
          <a:lstStyle/>
          <a:p>
            <a:pPr indent="-368300" lvl="0" marL="457200" rtl="0" algn="just">
              <a:lnSpc>
                <a:spcPct val="115000"/>
              </a:lnSpc>
              <a:spcBef>
                <a:spcPts val="0"/>
              </a:spcBef>
              <a:spcAft>
                <a:spcPts val="0"/>
              </a:spcAft>
              <a:buClr>
                <a:schemeClr val="dk1"/>
              </a:buClr>
              <a:buSzPts val="2200"/>
              <a:buChar char="●"/>
            </a:pPr>
            <a:r>
              <a:rPr lang="en-US" sz="2200">
                <a:solidFill>
                  <a:schemeClr val="dk1"/>
                </a:solidFill>
                <a:latin typeface="Times New Roman"/>
                <a:ea typeface="Times New Roman"/>
                <a:cs typeface="Times New Roman"/>
                <a:sym typeface="Times New Roman"/>
              </a:rPr>
              <a:t>They seldom contain an unsubscribe link, and if it does, that link may be embedded with malware.</a:t>
            </a:r>
            <a:endParaRPr sz="2200">
              <a:solidFill>
                <a:schemeClr val="dk1"/>
              </a:solidFill>
              <a:latin typeface="Times New Roman"/>
              <a:ea typeface="Times New Roman"/>
              <a:cs typeface="Times New Roman"/>
              <a:sym typeface="Times New Roman"/>
            </a:endParaRPr>
          </a:p>
          <a:p>
            <a:pPr indent="-368300" lvl="0" marL="457200" rtl="0" algn="just">
              <a:lnSpc>
                <a:spcPct val="115000"/>
              </a:lnSpc>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Traditional static rules involve checking BCC recipients, very short body text, and all caps subjects as well as dubious sender domains and email addresses.</a:t>
            </a:r>
            <a:endParaRPr sz="2200">
              <a:solidFill>
                <a:schemeClr val="dk1"/>
              </a:solidFill>
              <a:latin typeface="Times New Roman"/>
              <a:ea typeface="Times New Roman"/>
              <a:cs typeface="Times New Roman"/>
              <a:sym typeface="Times New Roman"/>
            </a:endParaRPr>
          </a:p>
          <a:p>
            <a:pPr indent="-368300" lvl="0" marL="457200" rtl="0" algn="just">
              <a:lnSpc>
                <a:spcPct val="115000"/>
              </a:lnSpc>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Machine Learning uses statistical models which help us in deciphering spam not just from their characteristic features but from their content.</a:t>
            </a:r>
            <a:endParaRPr sz="2200">
              <a:solidFill>
                <a:schemeClr val="dk1"/>
              </a:solidFill>
              <a:latin typeface="Times New Roman"/>
              <a:ea typeface="Times New Roman"/>
              <a:cs typeface="Times New Roman"/>
              <a:sym typeface="Times New Roman"/>
            </a:endParaRPr>
          </a:p>
          <a:p>
            <a:pPr indent="-368300" lvl="0" marL="457200" rtl="0" algn="just">
              <a:lnSpc>
                <a:spcPct val="115000"/>
              </a:lnSpc>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It is also useful when it comes to detecting grey non spam emails.</a:t>
            </a:r>
            <a:endParaRPr sz="2200">
              <a:solidFill>
                <a:schemeClr val="dk1"/>
              </a:solidFill>
              <a:latin typeface="Times New Roman"/>
              <a:ea typeface="Times New Roman"/>
              <a:cs typeface="Times New Roman"/>
              <a:sym typeface="Times New Roman"/>
            </a:endParaRPr>
          </a:p>
          <a:p>
            <a:pPr indent="-385444" lvl="0" marL="397510" marR="617855" rtl="0" algn="ctr">
              <a:lnSpc>
                <a:spcPct val="100000"/>
              </a:lnSpc>
              <a:spcBef>
                <a:spcPts val="10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60" name="Google Shape;260;p16"/>
          <p:cNvSpPr txBox="1"/>
          <p:nvPr/>
        </p:nvSpPr>
        <p:spPr>
          <a:xfrm>
            <a:off x="5842155" y="5960022"/>
            <a:ext cx="5188200" cy="369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Source: Personal Email Inbox</a:t>
            </a:r>
            <a:endParaRPr sz="1800">
              <a:solidFill>
                <a:schemeClr val="dk1"/>
              </a:solidFill>
              <a:latin typeface="Times New Roman"/>
              <a:ea typeface="Times New Roman"/>
              <a:cs typeface="Times New Roman"/>
              <a:sym typeface="Times New Roman"/>
            </a:endParaRPr>
          </a:p>
        </p:txBody>
      </p:sp>
      <p:pic>
        <p:nvPicPr>
          <p:cNvPr id="261" name="Google Shape;261;p16"/>
          <p:cNvPicPr preferRelativeResize="0"/>
          <p:nvPr/>
        </p:nvPicPr>
        <p:blipFill>
          <a:blip r:embed="rId3">
            <a:alphaModFix/>
          </a:blip>
          <a:stretch>
            <a:fillRect/>
          </a:stretch>
        </p:blipFill>
        <p:spPr>
          <a:xfrm>
            <a:off x="6068964" y="1064525"/>
            <a:ext cx="5763785" cy="3589350"/>
          </a:xfrm>
          <a:prstGeom prst="rect">
            <a:avLst/>
          </a:prstGeom>
          <a:noFill/>
          <a:ln>
            <a:noFill/>
          </a:ln>
        </p:spPr>
      </p:pic>
      <p:sp>
        <p:nvSpPr>
          <p:cNvPr id="262" name="Google Shape;262;p16"/>
          <p:cNvSpPr txBox="1"/>
          <p:nvPr/>
        </p:nvSpPr>
        <p:spPr>
          <a:xfrm>
            <a:off x="5842150" y="4916800"/>
            <a:ext cx="57639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Non Spam Email to show the presence of Unsubscribe button that differentiates legitimate emails from spam.</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g1053d0dd34c_4_75"/>
          <p:cNvPicPr preferRelativeResize="0"/>
          <p:nvPr/>
        </p:nvPicPr>
        <p:blipFill rotWithShape="1">
          <a:blip r:embed="rId3">
            <a:alphaModFix/>
          </a:blip>
          <a:srcRect b="0" l="0" r="0" t="0"/>
          <a:stretch/>
        </p:blipFill>
        <p:spPr>
          <a:xfrm>
            <a:off x="0" y="0"/>
            <a:ext cx="2816596" cy="3590855"/>
          </a:xfrm>
          <a:prstGeom prst="rect">
            <a:avLst/>
          </a:prstGeom>
          <a:noFill/>
          <a:ln>
            <a:noFill/>
          </a:ln>
        </p:spPr>
      </p:pic>
      <p:pic>
        <p:nvPicPr>
          <p:cNvPr id="268" name="Google Shape;268;g1053d0dd34c_4_75"/>
          <p:cNvPicPr preferRelativeResize="0"/>
          <p:nvPr/>
        </p:nvPicPr>
        <p:blipFill rotWithShape="1">
          <a:blip r:embed="rId4">
            <a:alphaModFix/>
          </a:blip>
          <a:srcRect b="0" l="0" r="0" t="0"/>
          <a:stretch/>
        </p:blipFill>
        <p:spPr>
          <a:xfrm>
            <a:off x="9936284" y="2608720"/>
            <a:ext cx="2255716" cy="4249280"/>
          </a:xfrm>
          <a:prstGeom prst="rect">
            <a:avLst/>
          </a:prstGeom>
          <a:noFill/>
          <a:ln>
            <a:noFill/>
          </a:ln>
        </p:spPr>
      </p:pic>
      <p:sp>
        <p:nvSpPr>
          <p:cNvPr id="269" name="Google Shape;269;g1053d0dd34c_4_75"/>
          <p:cNvSpPr txBox="1"/>
          <p:nvPr/>
        </p:nvSpPr>
        <p:spPr>
          <a:xfrm>
            <a:off x="1303607" y="181982"/>
            <a:ext cx="970597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latin typeface="Times New Roman"/>
                <a:ea typeface="Times New Roman"/>
                <a:cs typeface="Times New Roman"/>
                <a:sym typeface="Times New Roman"/>
              </a:rPr>
              <a:t>Spam Filtering Architecture </a:t>
            </a:r>
            <a:endParaRPr/>
          </a:p>
        </p:txBody>
      </p:sp>
      <p:sp>
        <p:nvSpPr>
          <p:cNvPr id="270" name="Google Shape;270;g1053d0dd34c_4_75"/>
          <p:cNvSpPr/>
          <p:nvPr/>
        </p:nvSpPr>
        <p:spPr>
          <a:xfrm>
            <a:off x="144021" y="1154301"/>
            <a:ext cx="2619375" cy="1633573"/>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g1053d0dd34c_4_75"/>
          <p:cNvSpPr txBox="1"/>
          <p:nvPr/>
        </p:nvSpPr>
        <p:spPr>
          <a:xfrm>
            <a:off x="513668" y="1370922"/>
            <a:ext cx="197924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Word Stemming and Lemmatizing</a:t>
            </a:r>
            <a:endParaRPr/>
          </a:p>
        </p:txBody>
      </p:sp>
      <p:pic>
        <p:nvPicPr>
          <p:cNvPr id="272" name="Google Shape;272;g1053d0dd34c_4_75"/>
          <p:cNvPicPr preferRelativeResize="0"/>
          <p:nvPr/>
        </p:nvPicPr>
        <p:blipFill rotWithShape="1">
          <a:blip r:embed="rId5">
            <a:alphaModFix/>
          </a:blip>
          <a:srcRect b="0" l="0" r="0" t="0"/>
          <a:stretch/>
        </p:blipFill>
        <p:spPr>
          <a:xfrm>
            <a:off x="2769460" y="1840129"/>
            <a:ext cx="530398" cy="188992"/>
          </a:xfrm>
          <a:prstGeom prst="rect">
            <a:avLst/>
          </a:prstGeom>
          <a:noFill/>
          <a:ln>
            <a:noFill/>
          </a:ln>
        </p:spPr>
      </p:pic>
      <p:sp>
        <p:nvSpPr>
          <p:cNvPr id="273" name="Google Shape;273;g1053d0dd34c_4_75"/>
          <p:cNvSpPr/>
          <p:nvPr/>
        </p:nvSpPr>
        <p:spPr>
          <a:xfrm>
            <a:off x="3186243" y="1154299"/>
            <a:ext cx="2491832" cy="1633573"/>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g1053d0dd34c_4_75"/>
          <p:cNvSpPr txBox="1"/>
          <p:nvPr/>
        </p:nvSpPr>
        <p:spPr>
          <a:xfrm>
            <a:off x="3401459" y="1449706"/>
            <a:ext cx="22098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Bag of Words Model using CountVectorizer</a:t>
            </a:r>
            <a:endParaRPr sz="2400">
              <a:solidFill>
                <a:schemeClr val="dk1"/>
              </a:solidFill>
              <a:latin typeface="Times New Roman"/>
              <a:ea typeface="Times New Roman"/>
              <a:cs typeface="Times New Roman"/>
              <a:sym typeface="Times New Roman"/>
            </a:endParaRPr>
          </a:p>
        </p:txBody>
      </p:sp>
      <p:pic>
        <p:nvPicPr>
          <p:cNvPr id="275" name="Google Shape;275;g1053d0dd34c_4_75"/>
          <p:cNvPicPr preferRelativeResize="0"/>
          <p:nvPr/>
        </p:nvPicPr>
        <p:blipFill rotWithShape="1">
          <a:blip r:embed="rId6">
            <a:alphaModFix/>
          </a:blip>
          <a:srcRect b="0" l="0" r="0" t="0"/>
          <a:stretch/>
        </p:blipFill>
        <p:spPr>
          <a:xfrm>
            <a:off x="5678075" y="1803031"/>
            <a:ext cx="530398" cy="188992"/>
          </a:xfrm>
          <a:prstGeom prst="rect">
            <a:avLst/>
          </a:prstGeom>
          <a:noFill/>
          <a:ln>
            <a:noFill/>
          </a:ln>
        </p:spPr>
      </p:pic>
      <p:sp>
        <p:nvSpPr>
          <p:cNvPr id="276" name="Google Shape;276;g1053d0dd34c_4_75"/>
          <p:cNvSpPr/>
          <p:nvPr/>
        </p:nvSpPr>
        <p:spPr>
          <a:xfrm>
            <a:off x="6124241" y="1141097"/>
            <a:ext cx="2491832" cy="1633573"/>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Classification</a:t>
            </a:r>
            <a:endParaRPr/>
          </a:p>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Algorithms</a:t>
            </a:r>
            <a:endParaRPr/>
          </a:p>
        </p:txBody>
      </p:sp>
      <p:pic>
        <p:nvPicPr>
          <p:cNvPr id="277" name="Google Shape;277;g1053d0dd34c_4_75"/>
          <p:cNvPicPr preferRelativeResize="0"/>
          <p:nvPr/>
        </p:nvPicPr>
        <p:blipFill rotWithShape="1">
          <a:blip r:embed="rId6">
            <a:alphaModFix/>
          </a:blip>
          <a:srcRect b="0" l="0" r="0" t="0"/>
          <a:stretch/>
        </p:blipFill>
        <p:spPr>
          <a:xfrm>
            <a:off x="8616073" y="1824498"/>
            <a:ext cx="530398" cy="188992"/>
          </a:xfrm>
          <a:prstGeom prst="rect">
            <a:avLst/>
          </a:prstGeom>
          <a:noFill/>
          <a:ln>
            <a:noFill/>
          </a:ln>
        </p:spPr>
      </p:pic>
      <p:sp>
        <p:nvSpPr>
          <p:cNvPr id="278" name="Google Shape;278;g1053d0dd34c_4_75"/>
          <p:cNvSpPr/>
          <p:nvPr/>
        </p:nvSpPr>
        <p:spPr>
          <a:xfrm>
            <a:off x="9087161" y="1141096"/>
            <a:ext cx="2507472" cy="1633573"/>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g1053d0dd34c_4_75"/>
          <p:cNvSpPr txBox="1"/>
          <p:nvPr/>
        </p:nvSpPr>
        <p:spPr>
          <a:xfrm>
            <a:off x="9266528" y="1519126"/>
            <a:ext cx="195743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Filtered Spam Output</a:t>
            </a:r>
            <a:endParaRPr/>
          </a:p>
        </p:txBody>
      </p:sp>
      <p:pic>
        <p:nvPicPr>
          <p:cNvPr id="280" name="Google Shape;280;g1053d0dd34c_4_75"/>
          <p:cNvPicPr preferRelativeResize="0"/>
          <p:nvPr/>
        </p:nvPicPr>
        <p:blipFill rotWithShape="1">
          <a:blip r:embed="rId7">
            <a:alphaModFix/>
          </a:blip>
          <a:srcRect b="17778" l="28218" r="41250" t="46111"/>
          <a:stretch/>
        </p:blipFill>
        <p:spPr>
          <a:xfrm>
            <a:off x="176297" y="2982560"/>
            <a:ext cx="3960510" cy="2634883"/>
          </a:xfrm>
          <a:prstGeom prst="rect">
            <a:avLst/>
          </a:prstGeom>
          <a:noFill/>
          <a:ln>
            <a:noFill/>
          </a:ln>
        </p:spPr>
      </p:pic>
      <p:pic>
        <p:nvPicPr>
          <p:cNvPr descr="NLP: Bag of words and TF-IDF explained! | by Koushik kumar | Medium" id="281" name="Google Shape;281;g1053d0dd34c_4_75"/>
          <p:cNvPicPr preferRelativeResize="0"/>
          <p:nvPr/>
        </p:nvPicPr>
        <p:blipFill rotWithShape="1">
          <a:blip r:embed="rId8">
            <a:alphaModFix/>
          </a:blip>
          <a:srcRect b="14156" l="38522" r="0" t="2105"/>
          <a:stretch/>
        </p:blipFill>
        <p:spPr>
          <a:xfrm>
            <a:off x="4643548" y="2945442"/>
            <a:ext cx="3411647" cy="2671478"/>
          </a:xfrm>
          <a:prstGeom prst="rect">
            <a:avLst/>
          </a:prstGeom>
          <a:noFill/>
          <a:ln>
            <a:noFill/>
          </a:ln>
        </p:spPr>
      </p:pic>
      <p:pic>
        <p:nvPicPr>
          <p:cNvPr id="282" name="Google Shape;282;g1053d0dd34c_4_75"/>
          <p:cNvPicPr preferRelativeResize="0"/>
          <p:nvPr/>
        </p:nvPicPr>
        <p:blipFill rotWithShape="1">
          <a:blip r:embed="rId9">
            <a:alphaModFix/>
          </a:blip>
          <a:srcRect b="23161" l="0" r="12507" t="0"/>
          <a:stretch/>
        </p:blipFill>
        <p:spPr>
          <a:xfrm>
            <a:off x="8395016" y="3024600"/>
            <a:ext cx="3641780" cy="1799083"/>
          </a:xfrm>
          <a:prstGeom prst="rect">
            <a:avLst/>
          </a:prstGeom>
          <a:noFill/>
          <a:ln>
            <a:noFill/>
          </a:ln>
        </p:spPr>
      </p:pic>
      <p:sp>
        <p:nvSpPr>
          <p:cNvPr id="283" name="Google Shape;283;g1053d0dd34c_4_75"/>
          <p:cNvSpPr txBox="1"/>
          <p:nvPr/>
        </p:nvSpPr>
        <p:spPr>
          <a:xfrm>
            <a:off x="144021" y="5703699"/>
            <a:ext cx="371185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Distribution of Spam and Non Spam emails in the dataset.</a:t>
            </a:r>
            <a:br>
              <a:rPr lang="en-US" sz="1600">
                <a:solidFill>
                  <a:schemeClr val="dk1"/>
                </a:solidFill>
                <a:latin typeface="Times New Roman"/>
                <a:ea typeface="Times New Roman"/>
                <a:cs typeface="Times New Roman"/>
                <a:sym typeface="Times New Roman"/>
              </a:rPr>
            </a:br>
            <a:r>
              <a:rPr lang="en-US" sz="1600">
                <a:solidFill>
                  <a:schemeClr val="dk1"/>
                </a:solidFill>
                <a:latin typeface="Times New Roman"/>
                <a:ea typeface="Times New Roman"/>
                <a:cs typeface="Times New Roman"/>
                <a:sym typeface="Times New Roman"/>
              </a:rPr>
              <a:t>Source: Our colab file</a:t>
            </a:r>
            <a:endParaRPr/>
          </a:p>
        </p:txBody>
      </p:sp>
      <p:sp>
        <p:nvSpPr>
          <p:cNvPr id="284" name="Google Shape;284;g1053d0dd34c_4_75"/>
          <p:cNvSpPr txBox="1"/>
          <p:nvPr/>
        </p:nvSpPr>
        <p:spPr>
          <a:xfrm>
            <a:off x="4506359" y="5716903"/>
            <a:ext cx="3411647"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Bag of Words Model</a:t>
            </a:r>
            <a:br>
              <a:rPr lang="en-US" sz="1600">
                <a:solidFill>
                  <a:schemeClr val="dk1"/>
                </a:solidFill>
                <a:latin typeface="Times New Roman"/>
                <a:ea typeface="Times New Roman"/>
                <a:cs typeface="Times New Roman"/>
                <a:sym typeface="Times New Roman"/>
              </a:rPr>
            </a:br>
            <a:r>
              <a:rPr lang="en-US" sz="1600">
                <a:solidFill>
                  <a:schemeClr val="dk1"/>
                </a:solidFill>
                <a:latin typeface="Times New Roman"/>
                <a:ea typeface="Times New Roman"/>
                <a:cs typeface="Times New Roman"/>
                <a:sym typeface="Times New Roman"/>
              </a:rPr>
              <a:t>Source: https://machinelearningmastery.com/gentle-introduction-bag-words-model/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g1053d0dd34c_9_0"/>
          <p:cNvPicPr preferRelativeResize="0"/>
          <p:nvPr/>
        </p:nvPicPr>
        <p:blipFill rotWithShape="1">
          <a:blip r:embed="rId3">
            <a:alphaModFix/>
          </a:blip>
          <a:srcRect b="0" l="0" r="0" t="0"/>
          <a:stretch/>
        </p:blipFill>
        <p:spPr>
          <a:xfrm>
            <a:off x="9936284" y="2609286"/>
            <a:ext cx="2255716" cy="4249280"/>
          </a:xfrm>
          <a:prstGeom prst="rect">
            <a:avLst/>
          </a:prstGeom>
          <a:noFill/>
          <a:ln>
            <a:noFill/>
          </a:ln>
        </p:spPr>
      </p:pic>
      <p:pic>
        <p:nvPicPr>
          <p:cNvPr id="290" name="Google Shape;290;g1053d0dd34c_9_0"/>
          <p:cNvPicPr preferRelativeResize="0"/>
          <p:nvPr/>
        </p:nvPicPr>
        <p:blipFill rotWithShape="1">
          <a:blip r:embed="rId4">
            <a:alphaModFix/>
          </a:blip>
          <a:srcRect b="0" l="0" r="0" t="0"/>
          <a:stretch/>
        </p:blipFill>
        <p:spPr>
          <a:xfrm>
            <a:off x="0" y="-9455"/>
            <a:ext cx="2816596" cy="3590855"/>
          </a:xfrm>
          <a:prstGeom prst="rect">
            <a:avLst/>
          </a:prstGeom>
          <a:noFill/>
          <a:ln>
            <a:noFill/>
          </a:ln>
        </p:spPr>
      </p:pic>
      <p:sp>
        <p:nvSpPr>
          <p:cNvPr id="291" name="Google Shape;291;g1053d0dd34c_9_0"/>
          <p:cNvSpPr txBox="1"/>
          <p:nvPr/>
        </p:nvSpPr>
        <p:spPr>
          <a:xfrm>
            <a:off x="771525" y="495300"/>
            <a:ext cx="1054417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latin typeface="Times New Roman"/>
                <a:ea typeface="Times New Roman"/>
                <a:cs typeface="Times New Roman"/>
                <a:sym typeface="Times New Roman"/>
              </a:rPr>
              <a:t>Results</a:t>
            </a:r>
            <a:endParaRPr/>
          </a:p>
        </p:txBody>
      </p:sp>
      <p:pic>
        <p:nvPicPr>
          <p:cNvPr id="292" name="Google Shape;292;g1053d0dd34c_9_0"/>
          <p:cNvPicPr preferRelativeResize="0"/>
          <p:nvPr/>
        </p:nvPicPr>
        <p:blipFill rotWithShape="1">
          <a:blip r:embed="rId5">
            <a:alphaModFix/>
          </a:blip>
          <a:srcRect b="19167" l="26015" r="26172" t="14722"/>
          <a:stretch/>
        </p:blipFill>
        <p:spPr>
          <a:xfrm>
            <a:off x="266700" y="1514475"/>
            <a:ext cx="5314950" cy="4133850"/>
          </a:xfrm>
          <a:prstGeom prst="rect">
            <a:avLst/>
          </a:prstGeom>
          <a:noFill/>
          <a:ln>
            <a:noFill/>
          </a:ln>
        </p:spPr>
      </p:pic>
      <p:pic>
        <p:nvPicPr>
          <p:cNvPr id="293" name="Google Shape;293;g1053d0dd34c_9_0"/>
          <p:cNvPicPr preferRelativeResize="0"/>
          <p:nvPr/>
        </p:nvPicPr>
        <p:blipFill rotWithShape="1">
          <a:blip r:embed="rId6">
            <a:alphaModFix/>
          </a:blip>
          <a:srcRect b="47222" l="22656" r="21876" t="14027"/>
          <a:stretch/>
        </p:blipFill>
        <p:spPr>
          <a:xfrm>
            <a:off x="5829301" y="1514475"/>
            <a:ext cx="5987097" cy="2352676"/>
          </a:xfrm>
          <a:prstGeom prst="rect">
            <a:avLst/>
          </a:prstGeom>
          <a:noFill/>
          <a:ln>
            <a:noFill/>
          </a:ln>
        </p:spPr>
      </p:pic>
      <p:sp>
        <p:nvSpPr>
          <p:cNvPr id="294" name="Google Shape;294;g1053d0dd34c_9_0"/>
          <p:cNvSpPr txBox="1"/>
          <p:nvPr/>
        </p:nvSpPr>
        <p:spPr>
          <a:xfrm>
            <a:off x="523875" y="5543549"/>
            <a:ext cx="531495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Deployment Results from our Spam Filtering Model.   The message has been taken from our dataset.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g1053d0dd34c_9_10"/>
          <p:cNvPicPr preferRelativeResize="0"/>
          <p:nvPr/>
        </p:nvPicPr>
        <p:blipFill rotWithShape="1">
          <a:blip r:embed="rId3">
            <a:alphaModFix/>
          </a:blip>
          <a:srcRect b="0" l="0" r="0" t="0"/>
          <a:stretch/>
        </p:blipFill>
        <p:spPr>
          <a:xfrm>
            <a:off x="9936284" y="2608720"/>
            <a:ext cx="2255716" cy="4249280"/>
          </a:xfrm>
          <a:prstGeom prst="rect">
            <a:avLst/>
          </a:prstGeom>
          <a:noFill/>
          <a:ln>
            <a:noFill/>
          </a:ln>
        </p:spPr>
      </p:pic>
      <p:pic>
        <p:nvPicPr>
          <p:cNvPr id="300" name="Google Shape;300;g1053d0dd34c_9_10"/>
          <p:cNvPicPr preferRelativeResize="0"/>
          <p:nvPr/>
        </p:nvPicPr>
        <p:blipFill rotWithShape="1">
          <a:blip r:embed="rId4">
            <a:alphaModFix/>
          </a:blip>
          <a:srcRect b="0" l="0" r="0" t="0"/>
          <a:stretch/>
        </p:blipFill>
        <p:spPr>
          <a:xfrm>
            <a:off x="0" y="-8329"/>
            <a:ext cx="2816596" cy="3590855"/>
          </a:xfrm>
          <a:prstGeom prst="rect">
            <a:avLst/>
          </a:prstGeom>
          <a:noFill/>
          <a:ln>
            <a:noFill/>
          </a:ln>
        </p:spPr>
      </p:pic>
      <p:sp>
        <p:nvSpPr>
          <p:cNvPr id="301" name="Google Shape;301;g1053d0dd34c_9_10"/>
          <p:cNvSpPr txBox="1"/>
          <p:nvPr/>
        </p:nvSpPr>
        <p:spPr>
          <a:xfrm>
            <a:off x="504825" y="400050"/>
            <a:ext cx="1102995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latin typeface="Times New Roman"/>
                <a:ea typeface="Times New Roman"/>
                <a:cs typeface="Times New Roman"/>
                <a:sym typeface="Times New Roman"/>
              </a:rPr>
              <a:t>Password Strength Detection Results</a:t>
            </a:r>
            <a:endParaRPr/>
          </a:p>
        </p:txBody>
      </p:sp>
      <p:pic>
        <p:nvPicPr>
          <p:cNvPr id="302" name="Google Shape;302;g1053d0dd34c_9_10"/>
          <p:cNvPicPr preferRelativeResize="0"/>
          <p:nvPr/>
        </p:nvPicPr>
        <p:blipFill rotWithShape="1">
          <a:blip r:embed="rId5">
            <a:alphaModFix/>
          </a:blip>
          <a:srcRect b="15138" l="24921" r="50547" t="61804"/>
          <a:stretch/>
        </p:blipFill>
        <p:spPr>
          <a:xfrm>
            <a:off x="5940386" y="2143124"/>
            <a:ext cx="5299113" cy="2801442"/>
          </a:xfrm>
          <a:prstGeom prst="rect">
            <a:avLst/>
          </a:prstGeom>
          <a:noFill/>
          <a:ln>
            <a:noFill/>
          </a:ln>
        </p:spPr>
      </p:pic>
      <p:pic>
        <p:nvPicPr>
          <p:cNvPr id="303" name="Google Shape;303;g1053d0dd34c_9_10"/>
          <p:cNvPicPr preferRelativeResize="0"/>
          <p:nvPr/>
        </p:nvPicPr>
        <p:blipFill rotWithShape="1">
          <a:blip r:embed="rId6">
            <a:alphaModFix/>
          </a:blip>
          <a:srcRect b="33610" l="27812" r="57110" t="57083"/>
          <a:stretch/>
        </p:blipFill>
        <p:spPr>
          <a:xfrm>
            <a:off x="619125" y="2343149"/>
            <a:ext cx="4609534" cy="1600201"/>
          </a:xfrm>
          <a:prstGeom prst="rect">
            <a:avLst/>
          </a:prstGeom>
          <a:noFill/>
          <a:ln>
            <a:noFill/>
          </a:ln>
        </p:spPr>
      </p:pic>
      <p:sp>
        <p:nvSpPr>
          <p:cNvPr id="304" name="Google Shape;304;g1053d0dd34c_9_10"/>
          <p:cNvSpPr txBox="1"/>
          <p:nvPr/>
        </p:nvSpPr>
        <p:spPr>
          <a:xfrm>
            <a:off x="438150" y="4543425"/>
            <a:ext cx="492442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3 passwords of varying strength taken from our dataset</a:t>
            </a:r>
            <a:endParaRPr/>
          </a:p>
        </p:txBody>
      </p:sp>
      <p:sp>
        <p:nvSpPr>
          <p:cNvPr id="305" name="Google Shape;305;g1053d0dd34c_9_10"/>
          <p:cNvSpPr txBox="1"/>
          <p:nvPr/>
        </p:nvSpPr>
        <p:spPr>
          <a:xfrm>
            <a:off x="6096000" y="5251311"/>
            <a:ext cx="572452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Password Strength of the given passwords predicted accurately by our model</a:t>
            </a:r>
            <a:endParaRPr/>
          </a:p>
          <a:p>
            <a:pPr indent="0" lvl="0" marL="0" marR="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g1053d0dd34c_9_20"/>
          <p:cNvPicPr preferRelativeResize="0"/>
          <p:nvPr/>
        </p:nvPicPr>
        <p:blipFill rotWithShape="1">
          <a:blip r:embed="rId3">
            <a:alphaModFix/>
          </a:blip>
          <a:srcRect b="0" l="0" r="0" t="0"/>
          <a:stretch/>
        </p:blipFill>
        <p:spPr>
          <a:xfrm>
            <a:off x="9936284" y="2608720"/>
            <a:ext cx="2255716" cy="4249280"/>
          </a:xfrm>
          <a:prstGeom prst="rect">
            <a:avLst/>
          </a:prstGeom>
          <a:noFill/>
          <a:ln>
            <a:noFill/>
          </a:ln>
        </p:spPr>
      </p:pic>
      <p:pic>
        <p:nvPicPr>
          <p:cNvPr id="311" name="Google Shape;311;g1053d0dd34c_9_20"/>
          <p:cNvPicPr preferRelativeResize="0"/>
          <p:nvPr/>
        </p:nvPicPr>
        <p:blipFill rotWithShape="1">
          <a:blip r:embed="rId4">
            <a:alphaModFix/>
          </a:blip>
          <a:srcRect b="0" l="0" r="0" t="0"/>
          <a:stretch/>
        </p:blipFill>
        <p:spPr>
          <a:xfrm>
            <a:off x="0" y="0"/>
            <a:ext cx="2816596" cy="3590855"/>
          </a:xfrm>
          <a:prstGeom prst="rect">
            <a:avLst/>
          </a:prstGeom>
          <a:noFill/>
          <a:ln>
            <a:noFill/>
          </a:ln>
        </p:spPr>
      </p:pic>
      <p:sp>
        <p:nvSpPr>
          <p:cNvPr id="312" name="Google Shape;312;g1053d0dd34c_9_20"/>
          <p:cNvSpPr txBox="1"/>
          <p:nvPr/>
        </p:nvSpPr>
        <p:spPr>
          <a:xfrm>
            <a:off x="423862" y="314325"/>
            <a:ext cx="1134427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latin typeface="Times New Roman"/>
                <a:ea typeface="Times New Roman"/>
                <a:cs typeface="Times New Roman"/>
                <a:sym typeface="Times New Roman"/>
              </a:rPr>
              <a:t>Password Strength Detection Deployment</a:t>
            </a:r>
            <a:endParaRPr/>
          </a:p>
        </p:txBody>
      </p:sp>
      <p:pic>
        <p:nvPicPr>
          <p:cNvPr id="313" name="Google Shape;313;g1053d0dd34c_9_20"/>
          <p:cNvPicPr preferRelativeResize="0"/>
          <p:nvPr/>
        </p:nvPicPr>
        <p:blipFill rotWithShape="1">
          <a:blip r:embed="rId5">
            <a:alphaModFix/>
          </a:blip>
          <a:srcRect b="41111" l="14219" r="11015" t="14443"/>
          <a:stretch/>
        </p:blipFill>
        <p:spPr>
          <a:xfrm>
            <a:off x="104776" y="1343025"/>
            <a:ext cx="7121426" cy="2381250"/>
          </a:xfrm>
          <a:prstGeom prst="rect">
            <a:avLst/>
          </a:prstGeom>
          <a:noFill/>
          <a:ln>
            <a:noFill/>
          </a:ln>
        </p:spPr>
      </p:pic>
      <p:pic>
        <p:nvPicPr>
          <p:cNvPr id="314" name="Google Shape;314;g1053d0dd34c_9_20"/>
          <p:cNvPicPr preferRelativeResize="0"/>
          <p:nvPr/>
        </p:nvPicPr>
        <p:blipFill rotWithShape="1">
          <a:blip r:embed="rId6">
            <a:alphaModFix/>
          </a:blip>
          <a:srcRect b="35695" l="14453" r="12890" t="14306"/>
          <a:stretch/>
        </p:blipFill>
        <p:spPr>
          <a:xfrm>
            <a:off x="4676775" y="3855303"/>
            <a:ext cx="7381875" cy="2857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7"/>
          <p:cNvSpPr/>
          <p:nvPr/>
        </p:nvSpPr>
        <p:spPr>
          <a:xfrm rot="5400000">
            <a:off x="-385762" y="385763"/>
            <a:ext cx="3589338" cy="2817813"/>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45" name="Google Shape;145;p17"/>
          <p:cNvSpPr/>
          <p:nvPr/>
        </p:nvSpPr>
        <p:spPr>
          <a:xfrm rot="6414501">
            <a:off x="9388475" y="3976688"/>
            <a:ext cx="4437063" cy="2138363"/>
          </a:xfrm>
          <a:custGeom>
            <a:rect b="b" l="l" r="r" t="t"/>
            <a:pathLst>
              <a:path extrusionOk="0" h="2139505" w="4437562">
                <a:moveTo>
                  <a:pt x="0" y="2139505"/>
                </a:moveTo>
                <a:lnTo>
                  <a:pt x="0" y="1132918"/>
                </a:lnTo>
                <a:lnTo>
                  <a:pt x="3726919" y="0"/>
                </a:lnTo>
                <a:lnTo>
                  <a:pt x="3806086" y="62160"/>
                </a:lnTo>
                <a:lnTo>
                  <a:pt x="4437562" y="2139505"/>
                </a:lnTo>
                <a:close/>
              </a:path>
            </a:pathLst>
          </a:cu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46" name="Google Shape;146;p17"/>
          <p:cNvSpPr txBox="1"/>
          <p:nvPr>
            <p:ph type="title"/>
          </p:nvPr>
        </p:nvSpPr>
        <p:spPr>
          <a:xfrm>
            <a:off x="1174283" y="611523"/>
            <a:ext cx="10068000" cy="504000"/>
          </a:xfrm>
          <a:prstGeom prst="rect">
            <a:avLst/>
          </a:prstGeom>
          <a:noFill/>
          <a:ln>
            <a:noFill/>
          </a:ln>
        </p:spPr>
        <p:txBody>
          <a:bodyPr anchorCtr="0" anchor="ctr" bIns="0" lIns="0" spcFirstLastPara="1" rIns="0" wrap="square" tIns="11425">
            <a:spAutoFit/>
          </a:bodyPr>
          <a:lstStyle/>
          <a:p>
            <a:pPr indent="0" lvl="0" marL="12700" marR="5080" rtl="0" algn="l">
              <a:lnSpc>
                <a:spcPct val="101000"/>
              </a:lnSpc>
              <a:spcBef>
                <a:spcPts val="0"/>
              </a:spcBef>
              <a:spcAft>
                <a:spcPts val="0"/>
              </a:spcAft>
              <a:buNone/>
            </a:pPr>
            <a:r>
              <a:rPr b="1" lang="en-US" sz="3200">
                <a:latin typeface="Times New Roman"/>
                <a:ea typeface="Times New Roman"/>
                <a:cs typeface="Times New Roman"/>
                <a:sym typeface="Times New Roman"/>
              </a:rPr>
              <a:t> </a:t>
            </a:r>
            <a:endParaRPr/>
          </a:p>
        </p:txBody>
      </p:sp>
      <p:sp>
        <p:nvSpPr>
          <p:cNvPr id="147" name="Google Shape;147;p17"/>
          <p:cNvSpPr txBox="1"/>
          <p:nvPr/>
        </p:nvSpPr>
        <p:spPr>
          <a:xfrm>
            <a:off x="605700" y="2268039"/>
            <a:ext cx="1836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148" name="Google Shape;148;p17"/>
          <p:cNvSpPr txBox="1"/>
          <p:nvPr/>
        </p:nvSpPr>
        <p:spPr>
          <a:xfrm>
            <a:off x="2817817" y="2171052"/>
            <a:ext cx="2016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149" name="Google Shape;149;p17"/>
          <p:cNvSpPr/>
          <p:nvPr/>
        </p:nvSpPr>
        <p:spPr>
          <a:xfrm>
            <a:off x="978567" y="4783430"/>
            <a:ext cx="9541845" cy="138499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pic>
        <p:nvPicPr>
          <p:cNvPr id="150" name="Google Shape;150;p17"/>
          <p:cNvPicPr preferRelativeResize="0"/>
          <p:nvPr/>
        </p:nvPicPr>
        <p:blipFill>
          <a:blip r:embed="rId3">
            <a:alphaModFix/>
          </a:blip>
          <a:stretch>
            <a:fillRect/>
          </a:stretch>
        </p:blipFill>
        <p:spPr>
          <a:xfrm>
            <a:off x="1049900" y="683125"/>
            <a:ext cx="10781075" cy="5773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9"/>
          <p:cNvSpPr/>
          <p:nvPr/>
        </p:nvSpPr>
        <p:spPr>
          <a:xfrm rot="5400000">
            <a:off x="-385762" y="385763"/>
            <a:ext cx="3589338" cy="2817813"/>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320" name="Google Shape;320;p19"/>
          <p:cNvSpPr/>
          <p:nvPr/>
        </p:nvSpPr>
        <p:spPr>
          <a:xfrm rot="6414501">
            <a:off x="9388475" y="3976688"/>
            <a:ext cx="4437063" cy="2138363"/>
          </a:xfrm>
          <a:custGeom>
            <a:rect b="b" l="l" r="r" t="t"/>
            <a:pathLst>
              <a:path extrusionOk="0" h="2139505" w="4437562">
                <a:moveTo>
                  <a:pt x="0" y="2139505"/>
                </a:moveTo>
                <a:lnTo>
                  <a:pt x="0" y="1132918"/>
                </a:lnTo>
                <a:lnTo>
                  <a:pt x="3726919" y="0"/>
                </a:lnTo>
                <a:lnTo>
                  <a:pt x="3806086" y="62160"/>
                </a:lnTo>
                <a:lnTo>
                  <a:pt x="4437562" y="2139505"/>
                </a:lnTo>
                <a:close/>
              </a:path>
            </a:pathLst>
          </a:cu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321" name="Google Shape;321;p19"/>
          <p:cNvSpPr txBox="1"/>
          <p:nvPr>
            <p:ph type="title"/>
          </p:nvPr>
        </p:nvSpPr>
        <p:spPr>
          <a:xfrm>
            <a:off x="1169035" y="143510"/>
            <a:ext cx="10515600" cy="13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i="0" lang="en-US" sz="3200" u="none" cap="none" strike="noStrike">
                <a:solidFill>
                  <a:schemeClr val="dk1"/>
                </a:solidFill>
                <a:latin typeface="Times New Roman"/>
                <a:ea typeface="Times New Roman"/>
                <a:cs typeface="Times New Roman"/>
                <a:sym typeface="Times New Roman"/>
              </a:rPr>
              <a:t>NEED FOR MALWARE DETECTION </a:t>
            </a:r>
            <a:r>
              <a:rPr b="1" lang="en-US" sz="3200">
                <a:latin typeface="Times New Roman"/>
                <a:ea typeface="Times New Roman"/>
                <a:cs typeface="Times New Roman"/>
                <a:sym typeface="Times New Roman"/>
              </a:rPr>
              <a:t>IN URL</a:t>
            </a:r>
            <a:endParaRPr/>
          </a:p>
        </p:txBody>
      </p:sp>
      <p:sp>
        <p:nvSpPr>
          <p:cNvPr id="322" name="Google Shape;322;p19"/>
          <p:cNvSpPr txBox="1"/>
          <p:nvPr>
            <p:ph idx="1" type="body"/>
          </p:nvPr>
        </p:nvSpPr>
        <p:spPr>
          <a:xfrm>
            <a:off x="723300" y="1232300"/>
            <a:ext cx="10630500" cy="5339100"/>
          </a:xfrm>
          <a:prstGeom prst="rect">
            <a:avLst/>
          </a:prstGeom>
          <a:noFill/>
          <a:ln>
            <a:noFill/>
          </a:ln>
        </p:spPr>
        <p:txBody>
          <a:bodyPr anchorCtr="0" anchor="t" bIns="45700" lIns="91425" spcFirstLastPara="1" rIns="91425" wrap="square" tIns="45700">
            <a:normAutofit fontScale="55000" lnSpcReduction="20000"/>
          </a:bodyPr>
          <a:lstStyle/>
          <a:p>
            <a:pPr indent="0" lvl="0" marL="0" marR="0" rtl="0" algn="just">
              <a:lnSpc>
                <a:spcPct val="90000"/>
              </a:lnSpc>
              <a:spcBef>
                <a:spcPts val="1000"/>
              </a:spcBef>
              <a:spcAft>
                <a:spcPts val="0"/>
              </a:spcAft>
              <a:buNone/>
            </a:pPr>
            <a:r>
              <a:t/>
            </a:r>
            <a:endParaRPr b="0" i="0" sz="9600" u="none" cap="none" strike="noStrike">
              <a:solidFill>
                <a:schemeClr val="dk1"/>
              </a:solidFill>
              <a:latin typeface="Times New Roman"/>
              <a:ea typeface="Times New Roman"/>
              <a:cs typeface="Times New Roman"/>
              <a:sym typeface="Times New Roman"/>
            </a:endParaRPr>
          </a:p>
          <a:p>
            <a:pPr indent="-411321" lvl="0" marL="457200" marR="0" rtl="0" algn="just">
              <a:lnSpc>
                <a:spcPct val="90000"/>
              </a:lnSpc>
              <a:spcBef>
                <a:spcPts val="1000"/>
              </a:spcBef>
              <a:spcAft>
                <a:spcPts val="0"/>
              </a:spcAft>
              <a:buSzPct val="100000"/>
              <a:buFont typeface="Times New Roman"/>
              <a:buChar char="●"/>
            </a:pPr>
            <a:r>
              <a:rPr lang="en-US" sz="5231">
                <a:latin typeface="Times New Roman"/>
                <a:ea typeface="Times New Roman"/>
                <a:cs typeface="Times New Roman"/>
                <a:sym typeface="Times New Roman"/>
              </a:rPr>
              <a:t>According to statistics the attacks by spreading malicious URL technique are ranked first among the 10 most common attack techniques. </a:t>
            </a:r>
            <a:endParaRPr sz="5231">
              <a:latin typeface="Times New Roman"/>
              <a:ea typeface="Times New Roman"/>
              <a:cs typeface="Times New Roman"/>
              <a:sym typeface="Times New Roman"/>
            </a:endParaRPr>
          </a:p>
          <a:p>
            <a:pPr indent="-411321" lvl="0" marL="457200" marR="0" rtl="0" algn="just">
              <a:lnSpc>
                <a:spcPct val="90000"/>
              </a:lnSpc>
              <a:spcBef>
                <a:spcPts val="0"/>
              </a:spcBef>
              <a:spcAft>
                <a:spcPts val="0"/>
              </a:spcAft>
              <a:buSzPct val="100000"/>
              <a:buFont typeface="Times New Roman"/>
              <a:buChar char="●"/>
            </a:pPr>
            <a:r>
              <a:rPr lang="en-US" sz="5231">
                <a:latin typeface="Times New Roman"/>
                <a:ea typeface="Times New Roman"/>
                <a:cs typeface="Times New Roman"/>
                <a:sym typeface="Times New Roman"/>
              </a:rPr>
              <a:t>From the statistics of the increase in the number of malicious URL distributions over the years, it is clear that there is a need to study and apply techniques or methods to detect and prevent these malicious URLs.</a:t>
            </a:r>
            <a:endParaRPr sz="5231">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ct val="33333"/>
              <a:buFont typeface="Arial"/>
              <a:buNone/>
            </a:pPr>
            <a:r>
              <a:t/>
            </a:r>
            <a:endParaRPr sz="9600">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ct val="100000"/>
              <a:buFont typeface="Arial"/>
              <a:buNone/>
            </a:pPr>
            <a:r>
              <a:t/>
            </a:r>
            <a:endParaRPr sz="3200">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ct val="100000"/>
              <a:buFont typeface="Arial"/>
              <a:buNone/>
            </a:pPr>
            <a:r>
              <a:t/>
            </a:r>
            <a:endParaRPr sz="3200">
              <a:latin typeface="Times New Roman"/>
              <a:ea typeface="Times New Roman"/>
              <a:cs typeface="Times New Roman"/>
              <a:sym typeface="Times New Roman"/>
            </a:endParaRPr>
          </a:p>
          <a:p>
            <a:pPr indent="0" lvl="0" marL="0" marR="0" rtl="0" algn="just">
              <a:lnSpc>
                <a:spcPct val="90000"/>
              </a:lnSpc>
              <a:spcBef>
                <a:spcPts val="1000"/>
              </a:spcBef>
              <a:spcAft>
                <a:spcPts val="0"/>
              </a:spcAft>
              <a:buClr>
                <a:schemeClr val="dk1"/>
              </a:buClr>
              <a:buSzPct val="100000"/>
              <a:buFont typeface="Arial"/>
              <a:buNone/>
            </a:pPr>
            <a:r>
              <a:t/>
            </a:r>
            <a:endParaRPr b="0" i="0" sz="2810" u="none" cap="none" strike="noStrike">
              <a:solidFill>
                <a:schemeClr val="dk1"/>
              </a:solidFill>
              <a:latin typeface="Times New Roman"/>
              <a:ea typeface="Times New Roman"/>
              <a:cs typeface="Times New Roman"/>
              <a:sym typeface="Times New Roman"/>
            </a:endParaRPr>
          </a:p>
          <a:p>
            <a:pPr indent="-68008" lvl="0" marL="228600" marR="0" rtl="0" algn="just">
              <a:lnSpc>
                <a:spcPct val="90000"/>
              </a:lnSpc>
              <a:spcBef>
                <a:spcPts val="1000"/>
              </a:spcBef>
              <a:spcAft>
                <a:spcPts val="0"/>
              </a:spcAft>
              <a:buClr>
                <a:schemeClr val="dk1"/>
              </a:buClr>
              <a:buSzPct val="100000"/>
              <a:buFont typeface="Arial"/>
              <a:buNone/>
            </a:pPr>
            <a:r>
              <a:t/>
            </a:r>
            <a:endParaRPr b="0" i="0" sz="2810" u="none" cap="none" strike="noStrike">
              <a:solidFill>
                <a:schemeClr val="dk1"/>
              </a:solidFill>
              <a:latin typeface="Times New Roman"/>
              <a:ea typeface="Times New Roman"/>
              <a:cs typeface="Times New Roman"/>
              <a:sym typeface="Times New Roman"/>
            </a:endParaRPr>
          </a:p>
          <a:p>
            <a:pPr indent="-68008" lvl="0" marL="228600" marR="0" rtl="0" algn="just">
              <a:lnSpc>
                <a:spcPct val="90000"/>
              </a:lnSpc>
              <a:spcBef>
                <a:spcPts val="1000"/>
              </a:spcBef>
              <a:spcAft>
                <a:spcPts val="0"/>
              </a:spcAft>
              <a:buClr>
                <a:schemeClr val="dk1"/>
              </a:buClr>
              <a:buSzPct val="100000"/>
              <a:buFont typeface="Arial"/>
              <a:buNone/>
            </a:pPr>
            <a:r>
              <a:t/>
            </a:r>
            <a:endParaRPr b="0" i="0" sz="281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0"/>
          <p:cNvSpPr/>
          <p:nvPr/>
        </p:nvSpPr>
        <p:spPr>
          <a:xfrm rot="5400000">
            <a:off x="-407670" y="408305"/>
            <a:ext cx="3589655" cy="2818130"/>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328" name="Google Shape;328;p20"/>
          <p:cNvSpPr/>
          <p:nvPr/>
        </p:nvSpPr>
        <p:spPr>
          <a:xfrm rot="6414501">
            <a:off x="9366250" y="3998595"/>
            <a:ext cx="4437380" cy="2138680"/>
          </a:xfrm>
          <a:custGeom>
            <a:rect b="b" l="l" r="r" t="t"/>
            <a:pathLst>
              <a:path extrusionOk="0" h="2139505" w="4437562">
                <a:moveTo>
                  <a:pt x="0" y="2139505"/>
                </a:moveTo>
                <a:lnTo>
                  <a:pt x="0" y="1132918"/>
                </a:lnTo>
                <a:lnTo>
                  <a:pt x="3726919" y="0"/>
                </a:lnTo>
                <a:lnTo>
                  <a:pt x="3806086" y="62160"/>
                </a:lnTo>
                <a:lnTo>
                  <a:pt x="4437562" y="2139505"/>
                </a:lnTo>
                <a:close/>
              </a:path>
            </a:pathLst>
          </a:cu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329" name="Google Shape;329;p20"/>
          <p:cNvSpPr txBox="1"/>
          <p:nvPr>
            <p:ph type="title"/>
          </p:nvPr>
        </p:nvSpPr>
        <p:spPr>
          <a:xfrm>
            <a:off x="1050925" y="264160"/>
            <a:ext cx="10379075" cy="141668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i="0" lang="en-US" sz="3555" u="none" cap="none" strike="noStrike">
                <a:solidFill>
                  <a:schemeClr val="dk1"/>
                </a:solidFill>
                <a:latin typeface="Times New Roman"/>
                <a:ea typeface="Times New Roman"/>
                <a:cs typeface="Times New Roman"/>
                <a:sym typeface="Times New Roman"/>
              </a:rPr>
              <a:t>MALWARE DETECTION IN URL USING MACHINE LEARNING ARCHITECTURE</a:t>
            </a:r>
            <a:endParaRPr b="1" sz="3555">
              <a:latin typeface="Times New Roman"/>
              <a:ea typeface="Times New Roman"/>
              <a:cs typeface="Times New Roman"/>
              <a:sym typeface="Times New Roman"/>
            </a:endParaRPr>
          </a:p>
        </p:txBody>
      </p:sp>
      <p:sp>
        <p:nvSpPr>
          <p:cNvPr id="330" name="Google Shape;330;p20"/>
          <p:cNvSpPr txBox="1"/>
          <p:nvPr/>
        </p:nvSpPr>
        <p:spPr>
          <a:xfrm>
            <a:off x="1050925" y="5659120"/>
            <a:ext cx="99372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SOURCE</a:t>
            </a:r>
            <a:r>
              <a:rPr b="0" i="0" lang="en-US" sz="1800" u="none" cap="none" strike="noStrike">
                <a:solidFill>
                  <a:schemeClr val="dk1"/>
                </a:solidFill>
                <a:latin typeface="Times New Roman"/>
                <a:ea typeface="Times New Roman"/>
                <a:cs typeface="Times New Roman"/>
                <a:sym typeface="Times New Roman"/>
              </a:rPr>
              <a:t> : </a:t>
            </a:r>
            <a:endParaRPr sz="1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Arial"/>
              <a:buNone/>
            </a:pPr>
            <a:r>
              <a:rPr lang="en-US" sz="1800">
                <a:solidFill>
                  <a:schemeClr val="dk1"/>
                </a:solidFill>
                <a:latin typeface="Times New Roman"/>
                <a:ea typeface="Times New Roman"/>
                <a:cs typeface="Times New Roman"/>
                <a:sym typeface="Times New Roman"/>
              </a:rPr>
              <a:t>https://pdfs.semanticscholar.org/2589/5814fe70d994f7d673b6a6e2cc49f7f8d3b9.pdf</a:t>
            </a:r>
            <a:endParaRPr sz="1800">
              <a:solidFill>
                <a:schemeClr val="dk1"/>
              </a:solidFill>
              <a:latin typeface="Times New Roman"/>
              <a:ea typeface="Times New Roman"/>
              <a:cs typeface="Times New Roman"/>
              <a:sym typeface="Times New Roman"/>
            </a:endParaRPr>
          </a:p>
        </p:txBody>
      </p:sp>
      <p:pic>
        <p:nvPicPr>
          <p:cNvPr id="331" name="Google Shape;331;p20"/>
          <p:cNvPicPr preferRelativeResize="0"/>
          <p:nvPr/>
        </p:nvPicPr>
        <p:blipFill>
          <a:blip r:embed="rId3">
            <a:alphaModFix/>
          </a:blip>
          <a:stretch>
            <a:fillRect/>
          </a:stretch>
        </p:blipFill>
        <p:spPr>
          <a:xfrm>
            <a:off x="1138525" y="1833250"/>
            <a:ext cx="9724450" cy="3511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2"/>
          <p:cNvSpPr/>
          <p:nvPr/>
        </p:nvSpPr>
        <p:spPr>
          <a:xfrm rot="5400000">
            <a:off x="-385762" y="385763"/>
            <a:ext cx="3589338" cy="2817813"/>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37" name="Google Shape;337;p22"/>
          <p:cNvSpPr/>
          <p:nvPr/>
        </p:nvSpPr>
        <p:spPr>
          <a:xfrm rot="6414501">
            <a:off x="9388475" y="3976688"/>
            <a:ext cx="4437063" cy="2138363"/>
          </a:xfrm>
          <a:custGeom>
            <a:rect b="b" l="l" r="r" t="t"/>
            <a:pathLst>
              <a:path extrusionOk="0" h="2139505" w="4437562">
                <a:moveTo>
                  <a:pt x="0" y="2139505"/>
                </a:moveTo>
                <a:lnTo>
                  <a:pt x="0" y="1132918"/>
                </a:lnTo>
                <a:lnTo>
                  <a:pt x="3726919" y="0"/>
                </a:lnTo>
                <a:lnTo>
                  <a:pt x="3806086" y="62160"/>
                </a:lnTo>
                <a:lnTo>
                  <a:pt x="4437562" y="2139505"/>
                </a:lnTo>
                <a:close/>
              </a:path>
            </a:pathLst>
          </a:cu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38" name="Google Shape;338;p22"/>
          <p:cNvSpPr txBox="1"/>
          <p:nvPr>
            <p:ph type="title"/>
          </p:nvPr>
        </p:nvSpPr>
        <p:spPr>
          <a:xfrm>
            <a:off x="1486800" y="334875"/>
            <a:ext cx="9414300" cy="172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i="0" lang="en-US" sz="3555" u="none" cap="none" strike="noStrike">
                <a:solidFill>
                  <a:schemeClr val="dk1"/>
                </a:solidFill>
                <a:latin typeface="Times New Roman"/>
                <a:ea typeface="Times New Roman"/>
                <a:cs typeface="Times New Roman"/>
                <a:sym typeface="Times New Roman"/>
              </a:rPr>
              <a:t>PROBLEM </a:t>
            </a:r>
            <a:r>
              <a:rPr b="1" lang="en-US" sz="3555">
                <a:latin typeface="Times New Roman"/>
                <a:ea typeface="Times New Roman"/>
                <a:cs typeface="Times New Roman"/>
                <a:sym typeface="Times New Roman"/>
              </a:rPr>
              <a:t>4</a:t>
            </a:r>
            <a:r>
              <a:rPr b="1" i="0" lang="en-US" sz="3555" u="none" cap="none" strike="noStrike">
                <a:solidFill>
                  <a:schemeClr val="dk1"/>
                </a:solidFill>
                <a:latin typeface="Times New Roman"/>
                <a:ea typeface="Times New Roman"/>
                <a:cs typeface="Times New Roman"/>
                <a:sym typeface="Times New Roman"/>
              </a:rPr>
              <a:t>: DETECTION OF MALWARE IN URL  USING  MACHINE LEARNING AND DEPLOYMENT ON </a:t>
            </a:r>
            <a:r>
              <a:rPr b="1" lang="en-US" sz="3555">
                <a:latin typeface="Times New Roman"/>
                <a:ea typeface="Times New Roman"/>
                <a:cs typeface="Times New Roman"/>
                <a:sym typeface="Times New Roman"/>
              </a:rPr>
              <a:t>A WEB SERVER </a:t>
            </a:r>
            <a:endParaRPr/>
          </a:p>
        </p:txBody>
      </p:sp>
      <p:sp>
        <p:nvSpPr>
          <p:cNvPr id="339" name="Google Shape;339;p22"/>
          <p:cNvSpPr txBox="1"/>
          <p:nvPr>
            <p:ph idx="1" type="body"/>
          </p:nvPr>
        </p:nvSpPr>
        <p:spPr>
          <a:xfrm>
            <a:off x="709900" y="2451200"/>
            <a:ext cx="10552800" cy="4232700"/>
          </a:xfrm>
          <a:prstGeom prst="rect">
            <a:avLst/>
          </a:prstGeom>
          <a:noFill/>
          <a:ln>
            <a:noFill/>
          </a:ln>
        </p:spPr>
        <p:txBody>
          <a:bodyPr anchorCtr="0" anchor="t" bIns="45700" lIns="91425" spcFirstLastPara="1" rIns="91425" wrap="square" tIns="45700">
            <a:normAutofit/>
          </a:bodyPr>
          <a:lstStyle/>
          <a:p>
            <a:pPr indent="-213995" lvl="0" marL="228600" marR="0" rtl="0" algn="l">
              <a:lnSpc>
                <a:spcPct val="70000"/>
              </a:lnSpc>
              <a:spcBef>
                <a:spcPts val="0"/>
              </a:spcBef>
              <a:spcAft>
                <a:spcPts val="0"/>
              </a:spcAft>
              <a:buClr>
                <a:schemeClr val="dk1"/>
              </a:buClr>
              <a:buSzPts val="2500"/>
              <a:buFont typeface="Noto Sans Symbols"/>
              <a:buChar char="●"/>
            </a:pPr>
            <a:r>
              <a:rPr lang="en-US" sz="2500">
                <a:latin typeface="Times New Roman"/>
                <a:ea typeface="Times New Roman"/>
                <a:cs typeface="Times New Roman"/>
                <a:sym typeface="Times New Roman"/>
              </a:rPr>
              <a:t>The </a:t>
            </a:r>
            <a:r>
              <a:rPr lang="en-US" sz="2500">
                <a:latin typeface="Times New Roman"/>
                <a:ea typeface="Times New Roman"/>
                <a:cs typeface="Times New Roman"/>
                <a:sym typeface="Times New Roman"/>
              </a:rPr>
              <a:t>primary</a:t>
            </a:r>
            <a:r>
              <a:rPr lang="en-US" sz="2500">
                <a:latin typeface="Times New Roman"/>
                <a:ea typeface="Times New Roman"/>
                <a:cs typeface="Times New Roman"/>
                <a:sym typeface="Times New Roman"/>
              </a:rPr>
              <a:t> objective is to create a Malware Detection System in URL and deploying it in our web application</a:t>
            </a:r>
            <a:endParaRPr sz="2500"/>
          </a:p>
          <a:p>
            <a:pPr indent="-213995" lvl="0" marL="228600" marR="0" rtl="0" algn="l">
              <a:lnSpc>
                <a:spcPct val="70000"/>
              </a:lnSpc>
              <a:spcBef>
                <a:spcPts val="1000"/>
              </a:spcBef>
              <a:spcAft>
                <a:spcPts val="0"/>
              </a:spcAft>
              <a:buClr>
                <a:schemeClr val="dk1"/>
              </a:buClr>
              <a:buSzPts val="2500"/>
              <a:buFont typeface="Times New Roman"/>
              <a:buChar char="●"/>
            </a:pPr>
            <a:r>
              <a:rPr lang="en-US" sz="2500">
                <a:latin typeface="Times New Roman"/>
                <a:ea typeface="Times New Roman"/>
                <a:cs typeface="Times New Roman"/>
                <a:sym typeface="Times New Roman"/>
              </a:rPr>
              <a:t>Machine Learning is employed to create a system which can detect malicious </a:t>
            </a:r>
            <a:r>
              <a:rPr lang="en-US" sz="2500">
                <a:latin typeface="Times New Roman"/>
                <a:ea typeface="Times New Roman"/>
                <a:cs typeface="Times New Roman"/>
                <a:sym typeface="Times New Roman"/>
              </a:rPr>
              <a:t>URLs</a:t>
            </a:r>
            <a:r>
              <a:rPr lang="en-US" sz="2500">
                <a:latin typeface="Times New Roman"/>
                <a:ea typeface="Times New Roman"/>
                <a:cs typeface="Times New Roman"/>
                <a:sym typeface="Times New Roman"/>
              </a:rPr>
              <a:t> with high accuracy.</a:t>
            </a:r>
            <a:endParaRPr sz="2500">
              <a:latin typeface="Times New Roman"/>
              <a:ea typeface="Times New Roman"/>
              <a:cs typeface="Times New Roman"/>
              <a:sym typeface="Times New Roman"/>
            </a:endParaRPr>
          </a:p>
          <a:p>
            <a:pPr indent="-213995" lvl="0" marL="228600" marR="0" rtl="0" algn="l">
              <a:lnSpc>
                <a:spcPct val="70000"/>
              </a:lnSpc>
              <a:spcBef>
                <a:spcPts val="1000"/>
              </a:spcBef>
              <a:spcAft>
                <a:spcPts val="0"/>
              </a:spcAft>
              <a:buClr>
                <a:schemeClr val="dk1"/>
              </a:buClr>
              <a:buSzPts val="2500"/>
              <a:buFont typeface="Times New Roman"/>
              <a:buChar char="●"/>
            </a:pPr>
            <a:r>
              <a:rPr lang="en-US" sz="2500">
                <a:latin typeface="Times New Roman"/>
                <a:ea typeface="Times New Roman"/>
                <a:cs typeface="Times New Roman"/>
                <a:sym typeface="Times New Roman"/>
              </a:rPr>
              <a:t>A web framework is created so as to </a:t>
            </a:r>
            <a:r>
              <a:rPr lang="en-US" sz="2500">
                <a:solidFill>
                  <a:srgbClr val="292929"/>
                </a:solidFill>
                <a:highlight>
                  <a:srgbClr val="FFFFFF"/>
                </a:highlight>
                <a:latin typeface="Times New Roman"/>
                <a:ea typeface="Times New Roman"/>
                <a:cs typeface="Times New Roman"/>
                <a:sym typeface="Times New Roman"/>
              </a:rPr>
              <a:t>integrate a machine learning model into an existing production environment  where it can take in an input and return an output</a:t>
            </a:r>
            <a:endParaRPr sz="2500">
              <a:latin typeface="Times New Roman"/>
              <a:ea typeface="Times New Roman"/>
              <a:cs typeface="Times New Roman"/>
              <a:sym typeface="Times New Roman"/>
            </a:endParaRPr>
          </a:p>
          <a:p>
            <a:pPr indent="-213995" lvl="0" marL="228600" marR="0" rtl="0" algn="l">
              <a:lnSpc>
                <a:spcPct val="70000"/>
              </a:lnSpc>
              <a:spcBef>
                <a:spcPts val="1000"/>
              </a:spcBef>
              <a:spcAft>
                <a:spcPts val="0"/>
              </a:spcAft>
              <a:buSzPts val="2500"/>
              <a:buFont typeface="Times New Roman"/>
              <a:buChar char="●"/>
            </a:pPr>
            <a:r>
              <a:rPr lang="en-US" sz="2500">
                <a:solidFill>
                  <a:srgbClr val="292929"/>
                </a:solidFill>
                <a:highlight>
                  <a:srgbClr val="FFFFFF"/>
                </a:highlight>
                <a:latin typeface="Times New Roman"/>
                <a:ea typeface="Times New Roman"/>
                <a:cs typeface="Times New Roman"/>
                <a:sym typeface="Times New Roman"/>
              </a:rPr>
              <a:t>The purpose of deploying a model is so as to make the predictions from a trained ML model available to others, whether that be users, management, or other systems. </a:t>
            </a:r>
            <a:endParaRPr sz="2500">
              <a:latin typeface="Times New Roman"/>
              <a:ea typeface="Times New Roman"/>
              <a:cs typeface="Times New Roman"/>
              <a:sym typeface="Times New Roman"/>
            </a:endParaRPr>
          </a:p>
          <a:p>
            <a:pPr indent="0" lvl="0" marL="0" marR="0" rtl="0" algn="l">
              <a:lnSpc>
                <a:spcPct val="70000"/>
              </a:lnSpc>
              <a:spcBef>
                <a:spcPts val="1000"/>
              </a:spcBef>
              <a:spcAft>
                <a:spcPts val="0"/>
              </a:spcAft>
              <a:buClr>
                <a:schemeClr val="dk1"/>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3"/>
          <p:cNvSpPr/>
          <p:nvPr/>
        </p:nvSpPr>
        <p:spPr>
          <a:xfrm rot="5400000">
            <a:off x="-385762" y="385763"/>
            <a:ext cx="3589338" cy="2817813"/>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45" name="Google Shape;345;p23"/>
          <p:cNvSpPr/>
          <p:nvPr/>
        </p:nvSpPr>
        <p:spPr>
          <a:xfrm rot="6414501">
            <a:off x="9388475" y="3976688"/>
            <a:ext cx="4437063" cy="2138363"/>
          </a:xfrm>
          <a:custGeom>
            <a:rect b="b" l="l" r="r" t="t"/>
            <a:pathLst>
              <a:path extrusionOk="0" h="2139505" w="4437562">
                <a:moveTo>
                  <a:pt x="0" y="2139505"/>
                </a:moveTo>
                <a:lnTo>
                  <a:pt x="0" y="1132918"/>
                </a:lnTo>
                <a:lnTo>
                  <a:pt x="3726919" y="0"/>
                </a:lnTo>
                <a:lnTo>
                  <a:pt x="3806086" y="62160"/>
                </a:lnTo>
                <a:lnTo>
                  <a:pt x="4437562" y="2139505"/>
                </a:lnTo>
                <a:close/>
              </a:path>
            </a:pathLst>
          </a:cu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46" name="Google Shape;346;p23"/>
          <p:cNvSpPr txBox="1"/>
          <p:nvPr>
            <p:ph type="title"/>
          </p:nvPr>
        </p:nvSpPr>
        <p:spPr>
          <a:xfrm>
            <a:off x="1285875" y="254400"/>
            <a:ext cx="9804300" cy="1373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0" i="0" lang="en-US" sz="4400" u="none" cap="none" strike="noStrike">
                <a:solidFill>
                  <a:schemeClr val="dk1"/>
                </a:solidFill>
                <a:latin typeface="Times New Roman"/>
                <a:ea typeface="Times New Roman"/>
                <a:cs typeface="Times New Roman"/>
                <a:sym typeface="Times New Roman"/>
              </a:rPr>
              <a:t> </a:t>
            </a:r>
            <a:r>
              <a:rPr b="0" i="0" lang="en-US" sz="3600" u="none" cap="none" strike="noStrike">
                <a:solidFill>
                  <a:schemeClr val="dk1"/>
                </a:solidFill>
                <a:latin typeface="Times New Roman"/>
                <a:ea typeface="Times New Roman"/>
                <a:cs typeface="Times New Roman"/>
                <a:sym typeface="Times New Roman"/>
              </a:rPr>
              <a:t> </a:t>
            </a:r>
            <a:r>
              <a:rPr b="1" i="0" lang="en-US" sz="3600" u="none" cap="none" strike="noStrike">
                <a:solidFill>
                  <a:schemeClr val="dk1"/>
                </a:solidFill>
                <a:latin typeface="Times New Roman"/>
                <a:ea typeface="Times New Roman"/>
                <a:cs typeface="Times New Roman"/>
                <a:sym typeface="Times New Roman"/>
              </a:rPr>
              <a:t>IMPLEMENTATION</a:t>
            </a:r>
            <a:endParaRPr b="1" i="0" sz="3600" u="none" cap="none" strike="noStrike">
              <a:solidFill>
                <a:schemeClr val="dk1"/>
              </a:solidFill>
              <a:latin typeface="Times New Roman"/>
              <a:ea typeface="Times New Roman"/>
              <a:cs typeface="Times New Roman"/>
              <a:sym typeface="Times New Roman"/>
            </a:endParaRPr>
          </a:p>
        </p:txBody>
      </p:sp>
      <p:sp>
        <p:nvSpPr>
          <p:cNvPr id="347" name="Google Shape;347;p23"/>
          <p:cNvSpPr txBox="1"/>
          <p:nvPr>
            <p:ph idx="1" type="body"/>
          </p:nvPr>
        </p:nvSpPr>
        <p:spPr>
          <a:xfrm>
            <a:off x="838200" y="1627505"/>
            <a:ext cx="10515600" cy="4351655"/>
          </a:xfrm>
          <a:prstGeom prst="rect">
            <a:avLst/>
          </a:prstGeom>
          <a:noFill/>
          <a:ln>
            <a:noFill/>
          </a:ln>
        </p:spPr>
        <p:txBody>
          <a:bodyPr anchorCtr="0" anchor="t" bIns="45700" lIns="91425" spcFirstLastPara="1" rIns="91425" wrap="square" tIns="45700">
            <a:normAutofit lnSpcReduction="10000"/>
          </a:bodyPr>
          <a:lstStyle/>
          <a:p>
            <a:pPr indent="-393700" lvl="0" marL="457200" marR="0" rtl="0" algn="l">
              <a:lnSpc>
                <a:spcPct val="80000"/>
              </a:lnSpc>
              <a:spcBef>
                <a:spcPts val="0"/>
              </a:spcBef>
              <a:spcAft>
                <a:spcPts val="0"/>
              </a:spcAft>
              <a:buSzPts val="2600"/>
              <a:buFont typeface="Times New Roman"/>
              <a:buChar char="●"/>
            </a:pPr>
            <a:r>
              <a:rPr lang="en-US" sz="2600">
                <a:latin typeface="Times New Roman"/>
                <a:ea typeface="Times New Roman"/>
                <a:cs typeface="Times New Roman"/>
                <a:sym typeface="Times New Roman"/>
              </a:rPr>
              <a:t>Logistic Regression acts as the driver algorithm for our model</a:t>
            </a:r>
            <a:endParaRPr sz="2600">
              <a:latin typeface="Times New Roman"/>
              <a:ea typeface="Times New Roman"/>
              <a:cs typeface="Times New Roman"/>
              <a:sym typeface="Times New Roman"/>
            </a:endParaRPr>
          </a:p>
          <a:p>
            <a:pPr indent="-393700" lvl="0" marL="457200" marR="0" rtl="0" algn="l">
              <a:lnSpc>
                <a:spcPct val="80000"/>
              </a:lnSpc>
              <a:spcBef>
                <a:spcPts val="0"/>
              </a:spcBef>
              <a:spcAft>
                <a:spcPts val="0"/>
              </a:spcAft>
              <a:buSzPts val="2600"/>
              <a:buFont typeface="Times New Roman"/>
              <a:buChar char="●"/>
            </a:pPr>
            <a:r>
              <a:rPr lang="en-US" sz="2600">
                <a:latin typeface="Times New Roman"/>
                <a:ea typeface="Times New Roman"/>
                <a:cs typeface="Times New Roman"/>
                <a:sym typeface="Times New Roman"/>
              </a:rPr>
              <a:t>The data is preprocessed using TFIDF vectorizer with tokenizer being a user defined function maketokens.</a:t>
            </a:r>
            <a:endParaRPr sz="2600"/>
          </a:p>
          <a:p>
            <a:pPr indent="-393700" lvl="0" marL="457200" marR="0" rtl="0" algn="l">
              <a:lnSpc>
                <a:spcPct val="80000"/>
              </a:lnSpc>
              <a:spcBef>
                <a:spcPts val="0"/>
              </a:spcBef>
              <a:spcAft>
                <a:spcPts val="0"/>
              </a:spcAft>
              <a:buSzPts val="2600"/>
              <a:buFont typeface="Times New Roman"/>
              <a:buChar char="●"/>
            </a:pPr>
            <a:r>
              <a:rPr lang="en-US" sz="2600">
                <a:latin typeface="Times New Roman"/>
                <a:ea typeface="Times New Roman"/>
                <a:cs typeface="Times New Roman"/>
                <a:sym typeface="Times New Roman"/>
              </a:rPr>
              <a:t>After the features are defined we split the data using </a:t>
            </a:r>
            <a:r>
              <a:rPr lang="en-US" sz="2600">
                <a:latin typeface="Times New Roman"/>
                <a:ea typeface="Times New Roman"/>
                <a:cs typeface="Times New Roman"/>
                <a:sym typeface="Times New Roman"/>
              </a:rPr>
              <a:t>scikit learn</a:t>
            </a:r>
            <a:r>
              <a:rPr lang="en-US" sz="2600">
                <a:latin typeface="Times New Roman"/>
                <a:ea typeface="Times New Roman"/>
                <a:cs typeface="Times New Roman"/>
                <a:sym typeface="Times New Roman"/>
              </a:rPr>
              <a:t> library in a ratio of 80:20 . With 80% data used for training and 20% data used for testing</a:t>
            </a:r>
            <a:endParaRPr sz="2600">
              <a:latin typeface="Times New Roman"/>
              <a:ea typeface="Times New Roman"/>
              <a:cs typeface="Times New Roman"/>
              <a:sym typeface="Times New Roman"/>
            </a:endParaRPr>
          </a:p>
          <a:p>
            <a:pPr indent="-393700" lvl="0" marL="457200" rtl="0" algn="l">
              <a:lnSpc>
                <a:spcPct val="80000"/>
              </a:lnSpc>
              <a:spcBef>
                <a:spcPts val="0"/>
              </a:spcBef>
              <a:spcAft>
                <a:spcPts val="0"/>
              </a:spcAft>
              <a:buSzPts val="2600"/>
              <a:buFont typeface="Times New Roman"/>
              <a:buChar char="●"/>
            </a:pPr>
            <a:r>
              <a:rPr lang="en-US" sz="2600">
                <a:latin typeface="Times New Roman"/>
                <a:ea typeface="Times New Roman"/>
                <a:cs typeface="Times New Roman"/>
                <a:sym typeface="Times New Roman"/>
              </a:rPr>
              <a:t>From scikit learn library pipeline class is used to train the model.It encapsulates both Logistic regression and TFIDF vectorizer</a:t>
            </a:r>
            <a:endParaRPr sz="2600">
              <a:latin typeface="Times New Roman"/>
              <a:ea typeface="Times New Roman"/>
              <a:cs typeface="Times New Roman"/>
              <a:sym typeface="Times New Roman"/>
            </a:endParaRPr>
          </a:p>
          <a:p>
            <a:pPr indent="-393700" lvl="0" marL="457200" rtl="0" algn="l">
              <a:lnSpc>
                <a:spcPct val="80000"/>
              </a:lnSpc>
              <a:spcBef>
                <a:spcPts val="0"/>
              </a:spcBef>
              <a:spcAft>
                <a:spcPts val="0"/>
              </a:spcAft>
              <a:buSzPts val="2600"/>
              <a:buFont typeface="Times New Roman"/>
              <a:buChar char="●"/>
            </a:pPr>
            <a:r>
              <a:rPr lang="en-US" sz="2600">
                <a:latin typeface="Times New Roman"/>
                <a:ea typeface="Times New Roman"/>
                <a:cs typeface="Times New Roman"/>
                <a:sym typeface="Times New Roman"/>
              </a:rPr>
              <a:t>After training our Model we evaluate it on testing data and then on new data to calibrate its accuracy</a:t>
            </a:r>
            <a:endParaRPr sz="2600">
              <a:latin typeface="Times New Roman"/>
              <a:ea typeface="Times New Roman"/>
              <a:cs typeface="Times New Roman"/>
              <a:sym typeface="Times New Roman"/>
            </a:endParaRPr>
          </a:p>
          <a:p>
            <a:pPr indent="0" lvl="0" marL="228600" marR="0" rtl="0" algn="l">
              <a:lnSpc>
                <a:spcPct val="80000"/>
              </a:lnSpc>
              <a:spcBef>
                <a:spcPts val="1000"/>
              </a:spcBef>
              <a:spcAft>
                <a:spcPts val="0"/>
              </a:spcAft>
              <a:buNone/>
            </a:pPr>
            <a:r>
              <a:t/>
            </a:r>
            <a:endParaRPr sz="2300">
              <a:latin typeface="Times New Roman"/>
              <a:ea typeface="Times New Roman"/>
              <a:cs typeface="Times New Roman"/>
              <a:sym typeface="Times New Roman"/>
            </a:endParaRPr>
          </a:p>
          <a:p>
            <a:pPr indent="0" lvl="0" marL="228600" marR="0" rtl="0" algn="l">
              <a:lnSpc>
                <a:spcPct val="80000"/>
              </a:lnSpc>
              <a:spcBef>
                <a:spcPts val="1000"/>
              </a:spcBef>
              <a:spcAft>
                <a:spcPts val="0"/>
              </a:spcAft>
              <a:buNone/>
            </a:pPr>
            <a:r>
              <a:t/>
            </a:r>
            <a:endParaRPr sz="2400">
              <a:latin typeface="Times New Roman"/>
              <a:ea typeface="Times New Roman"/>
              <a:cs typeface="Times New Roman"/>
              <a:sym typeface="Times New Roman"/>
            </a:endParaRPr>
          </a:p>
          <a:p>
            <a:pPr indent="-55245" lvl="0" marL="228600" rtl="0" algn="l">
              <a:lnSpc>
                <a:spcPct val="80000"/>
              </a:lnSpc>
              <a:spcBef>
                <a:spcPts val="1000"/>
              </a:spcBef>
              <a:spcAft>
                <a:spcPts val="0"/>
              </a:spcAft>
              <a:buClr>
                <a:schemeClr val="dk1"/>
              </a:buClr>
              <a:buSzPts val="2800"/>
              <a:buNone/>
            </a:pPr>
            <a:r>
              <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4"/>
          <p:cNvSpPr/>
          <p:nvPr/>
        </p:nvSpPr>
        <p:spPr>
          <a:xfrm rot="5400000">
            <a:off x="-385762" y="385763"/>
            <a:ext cx="3589338" cy="2817813"/>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353" name="Google Shape;353;p24"/>
          <p:cNvSpPr/>
          <p:nvPr/>
        </p:nvSpPr>
        <p:spPr>
          <a:xfrm rot="6414501">
            <a:off x="9388475" y="3976688"/>
            <a:ext cx="4437063" cy="2138363"/>
          </a:xfrm>
          <a:custGeom>
            <a:rect b="b" l="l" r="r" t="t"/>
            <a:pathLst>
              <a:path extrusionOk="0" h="2139505" w="4437562">
                <a:moveTo>
                  <a:pt x="0" y="2139505"/>
                </a:moveTo>
                <a:lnTo>
                  <a:pt x="0" y="1132918"/>
                </a:lnTo>
                <a:lnTo>
                  <a:pt x="3726919" y="0"/>
                </a:lnTo>
                <a:lnTo>
                  <a:pt x="3806086" y="62160"/>
                </a:lnTo>
                <a:lnTo>
                  <a:pt x="4437562" y="2139505"/>
                </a:lnTo>
                <a:close/>
              </a:path>
            </a:pathLst>
          </a:cu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354" name="Google Shape;354;p24"/>
          <p:cNvSpPr txBox="1"/>
          <p:nvPr>
            <p:ph type="title"/>
          </p:nvPr>
        </p:nvSpPr>
        <p:spPr>
          <a:xfrm>
            <a:off x="839416" y="0"/>
            <a:ext cx="10382304" cy="15360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i="0" lang="en-US" sz="3200" u="none" cap="none" strike="noStrike">
                <a:solidFill>
                  <a:schemeClr val="dk1"/>
                </a:solidFill>
                <a:latin typeface="Times New Roman"/>
                <a:ea typeface="Times New Roman"/>
                <a:cs typeface="Times New Roman"/>
                <a:sym typeface="Times New Roman"/>
              </a:rPr>
              <a:t>RESULTS</a:t>
            </a:r>
            <a:endParaRPr/>
          </a:p>
        </p:txBody>
      </p:sp>
      <p:sp>
        <p:nvSpPr>
          <p:cNvPr id="355" name="Google Shape;355;p24"/>
          <p:cNvSpPr txBox="1"/>
          <p:nvPr>
            <p:ph idx="1" type="body"/>
          </p:nvPr>
        </p:nvSpPr>
        <p:spPr>
          <a:xfrm>
            <a:off x="740608" y="1226525"/>
            <a:ext cx="9722700" cy="4845000"/>
          </a:xfrm>
          <a:prstGeom prst="rect">
            <a:avLst/>
          </a:prstGeom>
          <a:noFill/>
          <a:ln>
            <a:noFill/>
          </a:ln>
        </p:spPr>
        <p:txBody>
          <a:bodyPr anchorCtr="0" anchor="t" bIns="45700" lIns="91425" spcFirstLastPara="1" rIns="91425" wrap="square" tIns="45700">
            <a:normAutofit/>
          </a:bodyPr>
          <a:lstStyle/>
          <a:p>
            <a:pPr indent="-400050" lvl="0" marL="457200" marR="0" rtl="0" algn="l">
              <a:lnSpc>
                <a:spcPct val="90000"/>
              </a:lnSpc>
              <a:spcBef>
                <a:spcPts val="0"/>
              </a:spcBef>
              <a:spcAft>
                <a:spcPts val="0"/>
              </a:spcAft>
              <a:buSzPts val="2700"/>
              <a:buFont typeface="Times New Roman"/>
              <a:buChar char="●"/>
            </a:pPr>
            <a:r>
              <a:rPr lang="en-US" sz="2700">
                <a:latin typeface="Times New Roman"/>
                <a:ea typeface="Times New Roman"/>
                <a:cs typeface="Times New Roman"/>
                <a:sym typeface="Times New Roman"/>
              </a:rPr>
              <a:t>Accuracy of our Model</a:t>
            </a:r>
            <a:endParaRPr sz="2700">
              <a:latin typeface="Times New Roman"/>
              <a:ea typeface="Times New Roman"/>
              <a:cs typeface="Times New Roman"/>
              <a:sym typeface="Times New Roman"/>
            </a:endParaRPr>
          </a:p>
          <a:p>
            <a:pPr indent="0" lvl="0" marL="228600" marR="0" rtl="0" algn="l">
              <a:lnSpc>
                <a:spcPct val="90000"/>
              </a:lnSpc>
              <a:spcBef>
                <a:spcPts val="0"/>
              </a:spcBef>
              <a:spcAft>
                <a:spcPts val="0"/>
              </a:spcAft>
              <a:buNone/>
            </a:pPr>
            <a:r>
              <a:t/>
            </a:r>
            <a:endParaRPr sz="2700">
              <a:latin typeface="Times New Roman"/>
              <a:ea typeface="Times New Roman"/>
              <a:cs typeface="Times New Roman"/>
              <a:sym typeface="Times New Roman"/>
            </a:endParaRPr>
          </a:p>
          <a:p>
            <a:pPr indent="0" lvl="0" marL="228600" marR="0" rtl="0" algn="l">
              <a:lnSpc>
                <a:spcPct val="90000"/>
              </a:lnSpc>
              <a:spcBef>
                <a:spcPts val="0"/>
              </a:spcBef>
              <a:spcAft>
                <a:spcPts val="0"/>
              </a:spcAft>
              <a:buNone/>
            </a:pPr>
            <a:r>
              <a:t/>
            </a:r>
            <a:endParaRPr sz="2700">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b="0" i="0" sz="2800" u="none" cap="none" strike="noStrike">
              <a:solidFill>
                <a:schemeClr val="dk1"/>
              </a:solidFill>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400050" lvl="0" marL="457200" rtl="0" algn="l">
              <a:lnSpc>
                <a:spcPct val="90000"/>
              </a:lnSpc>
              <a:spcBef>
                <a:spcPts val="1000"/>
              </a:spcBef>
              <a:spcAft>
                <a:spcPts val="0"/>
              </a:spcAft>
              <a:buSzPts val="2700"/>
              <a:buFont typeface="Times New Roman"/>
              <a:buChar char="●"/>
            </a:pPr>
            <a:r>
              <a:rPr lang="en-US" sz="2700">
                <a:latin typeface="Times New Roman"/>
                <a:ea typeface="Times New Roman"/>
                <a:cs typeface="Times New Roman"/>
                <a:sym typeface="Times New Roman"/>
              </a:rPr>
              <a:t>Predictions from Model</a:t>
            </a:r>
            <a:endParaRPr sz="27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356" name="Google Shape;356;p24"/>
          <p:cNvSpPr txBox="1"/>
          <p:nvPr/>
        </p:nvSpPr>
        <p:spPr>
          <a:xfrm>
            <a:off x="623392" y="5969317"/>
            <a:ext cx="11713388" cy="1820863"/>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1800"/>
              <a:buFont typeface="Arial"/>
              <a:buNone/>
            </a:pPr>
            <a:r>
              <a:rPr i="0" lang="en-US" sz="1800" u="none" cap="none" strike="noStrike">
                <a:solidFill>
                  <a:srgbClr val="000000"/>
                </a:solidFill>
                <a:latin typeface="Times New Roman"/>
                <a:ea typeface="Times New Roman"/>
                <a:cs typeface="Times New Roman"/>
                <a:sym typeface="Times New Roman"/>
              </a:rPr>
              <a:t>Source: Output of our source file</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i="0" lang="en-US" sz="1800" u="none" cap="none" strike="noStrike">
                <a:solidFill>
                  <a:srgbClr val="000000"/>
                </a:solidFill>
                <a:latin typeface="Times New Roman"/>
                <a:ea typeface="Times New Roman"/>
                <a:cs typeface="Times New Roman"/>
                <a:sym typeface="Times New Roman"/>
              </a:rPr>
              <a:t>Results obtained by Implementation of ML model</a:t>
            </a:r>
            <a:endParaRPr>
              <a:latin typeface="Times New Roman"/>
              <a:ea typeface="Times New Roman"/>
              <a:cs typeface="Times New Roman"/>
              <a:sym typeface="Times New Roman"/>
            </a:endParaRPr>
          </a:p>
        </p:txBody>
      </p:sp>
      <p:pic>
        <p:nvPicPr>
          <p:cNvPr id="357" name="Google Shape;357;p24"/>
          <p:cNvPicPr preferRelativeResize="0"/>
          <p:nvPr/>
        </p:nvPicPr>
        <p:blipFill>
          <a:blip r:embed="rId3">
            <a:alphaModFix/>
          </a:blip>
          <a:stretch>
            <a:fillRect/>
          </a:stretch>
        </p:blipFill>
        <p:spPr>
          <a:xfrm>
            <a:off x="1098350" y="1955575"/>
            <a:ext cx="8411775" cy="1178750"/>
          </a:xfrm>
          <a:prstGeom prst="rect">
            <a:avLst/>
          </a:prstGeom>
          <a:noFill/>
          <a:ln>
            <a:noFill/>
          </a:ln>
        </p:spPr>
      </p:pic>
      <p:pic>
        <p:nvPicPr>
          <p:cNvPr id="358" name="Google Shape;358;p24"/>
          <p:cNvPicPr preferRelativeResize="0"/>
          <p:nvPr/>
        </p:nvPicPr>
        <p:blipFill>
          <a:blip r:embed="rId4">
            <a:alphaModFix/>
          </a:blip>
          <a:stretch>
            <a:fillRect/>
          </a:stretch>
        </p:blipFill>
        <p:spPr>
          <a:xfrm>
            <a:off x="1098350" y="4131650"/>
            <a:ext cx="8518925" cy="1295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5"/>
          <p:cNvSpPr/>
          <p:nvPr/>
        </p:nvSpPr>
        <p:spPr>
          <a:xfrm rot="5400000">
            <a:off x="-385762" y="385763"/>
            <a:ext cx="3589338" cy="2817813"/>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364" name="Google Shape;364;p25"/>
          <p:cNvSpPr txBox="1"/>
          <p:nvPr/>
        </p:nvSpPr>
        <p:spPr>
          <a:xfrm>
            <a:off x="1809750" y="4148455"/>
            <a:ext cx="10527030" cy="3641725"/>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F5F4F4"/>
              </a:buClr>
              <a:buSzPts val="1600"/>
              <a:buFont typeface="Noto Sans Symbols"/>
              <a:buNone/>
            </a:pPr>
            <a:r>
              <a:t/>
            </a:r>
            <a:endParaRPr b="0" i="0" sz="2000" u="none" cap="none" strike="noStrike">
              <a:solidFill>
                <a:schemeClr val="dk1"/>
              </a:solidFill>
              <a:latin typeface="Times New Roman"/>
              <a:ea typeface="Times New Roman"/>
              <a:cs typeface="Times New Roman"/>
              <a:sym typeface="Times New Roman"/>
            </a:endParaRPr>
          </a:p>
          <a:p>
            <a:pPr indent="-241300" lvl="0" marL="342900" marR="0" rtl="0" algn="l">
              <a:lnSpc>
                <a:spcPct val="100000"/>
              </a:lnSpc>
              <a:spcBef>
                <a:spcPts val="1000"/>
              </a:spcBef>
              <a:spcAft>
                <a:spcPts val="0"/>
              </a:spcAft>
              <a:buClr>
                <a:srgbClr val="F5F4F4"/>
              </a:buClr>
              <a:buSzPts val="1600"/>
              <a:buFont typeface="Noto Sans Symbols"/>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365" name="Google Shape;365;p25"/>
          <p:cNvSpPr txBox="1"/>
          <p:nvPr>
            <p:ph type="title"/>
          </p:nvPr>
        </p:nvSpPr>
        <p:spPr>
          <a:xfrm>
            <a:off x="1213475" y="428625"/>
            <a:ext cx="10168800" cy="1356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i="0" lang="en-US" sz="3200" u="none" cap="none" strike="noStrike">
                <a:solidFill>
                  <a:schemeClr val="dk1"/>
                </a:solidFill>
                <a:latin typeface="Times New Roman"/>
                <a:ea typeface="Times New Roman"/>
                <a:cs typeface="Times New Roman"/>
                <a:sym typeface="Times New Roman"/>
              </a:rPr>
              <a:t>RESULTS</a:t>
            </a:r>
            <a:endParaRPr/>
          </a:p>
        </p:txBody>
      </p:sp>
      <p:sp>
        <p:nvSpPr>
          <p:cNvPr id="366" name="Google Shape;366;p25"/>
          <p:cNvSpPr txBox="1"/>
          <p:nvPr>
            <p:ph idx="1" type="body"/>
          </p:nvPr>
        </p:nvSpPr>
        <p:spPr>
          <a:xfrm>
            <a:off x="855350" y="1526975"/>
            <a:ext cx="10527000" cy="47448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Font typeface="Times New Roman"/>
              <a:buChar char="●"/>
            </a:pPr>
            <a:r>
              <a:rPr lang="en-US">
                <a:latin typeface="Times New Roman"/>
                <a:ea typeface="Times New Roman"/>
                <a:cs typeface="Times New Roman"/>
                <a:sym typeface="Times New Roman"/>
              </a:rPr>
              <a:t>Predictions from our webpage</a:t>
            </a:r>
            <a:endParaRPr>
              <a:latin typeface="Times New Roman"/>
              <a:ea typeface="Times New Roman"/>
              <a:cs typeface="Times New Roman"/>
              <a:sym typeface="Times New Roman"/>
            </a:endParaRPr>
          </a:p>
          <a:p>
            <a:pPr indent="0" lvl="0" marL="228600" rtl="0" algn="l">
              <a:lnSpc>
                <a:spcPct val="90000"/>
              </a:lnSpc>
              <a:spcBef>
                <a:spcPts val="0"/>
              </a:spcBef>
              <a:spcAft>
                <a:spcPts val="0"/>
              </a:spcAft>
              <a:buNone/>
            </a:pPr>
            <a:r>
              <a:t/>
            </a:r>
            <a:endParaRPr>
              <a:latin typeface="Times New Roman"/>
              <a:ea typeface="Times New Roman"/>
              <a:cs typeface="Times New Roman"/>
              <a:sym typeface="Times New Roman"/>
            </a:endParaRPr>
          </a:p>
          <a:p>
            <a:pPr indent="0" lvl="0" marL="228600" rtl="0" algn="l">
              <a:lnSpc>
                <a:spcPct val="90000"/>
              </a:lnSpc>
              <a:spcBef>
                <a:spcPts val="0"/>
              </a:spcBef>
              <a:spcAft>
                <a:spcPts val="0"/>
              </a:spcAft>
              <a:buNone/>
            </a:pPr>
            <a:r>
              <a:t/>
            </a:r>
            <a:endParaRPr>
              <a:latin typeface="Times New Roman"/>
              <a:ea typeface="Times New Roman"/>
              <a:cs typeface="Times New Roman"/>
              <a:sym typeface="Times New Roman"/>
            </a:endParaRPr>
          </a:p>
          <a:p>
            <a:pPr indent="-63500" lvl="0" marL="228600" rtl="0" algn="l">
              <a:lnSpc>
                <a:spcPct val="90000"/>
              </a:lnSpc>
              <a:spcBef>
                <a:spcPts val="1000"/>
              </a:spcBef>
              <a:spcAft>
                <a:spcPts val="0"/>
              </a:spcAft>
              <a:buClr>
                <a:schemeClr val="dk1"/>
              </a:buClr>
              <a:buSzPts val="2600"/>
              <a:buNone/>
            </a:pPr>
            <a:r>
              <a:t/>
            </a:r>
            <a:endParaRPr b="0" i="0" sz="2600" u="none" cap="none" strike="noStrike">
              <a:solidFill>
                <a:schemeClr val="dk1"/>
              </a:solidFill>
              <a:latin typeface="Times New Roman"/>
              <a:ea typeface="Times New Roman"/>
              <a:cs typeface="Times New Roman"/>
              <a:sym typeface="Times New Roman"/>
            </a:endParaRPr>
          </a:p>
        </p:txBody>
      </p:sp>
      <p:sp>
        <p:nvSpPr>
          <p:cNvPr id="367" name="Google Shape;367;p25"/>
          <p:cNvSpPr txBox="1"/>
          <p:nvPr/>
        </p:nvSpPr>
        <p:spPr>
          <a:xfrm>
            <a:off x="1615310" y="5646055"/>
            <a:ext cx="6170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i="0" lang="en-US" sz="1800" u="none" cap="none" strike="noStrike">
                <a:solidFill>
                  <a:srgbClr val="000000"/>
                </a:solidFill>
                <a:latin typeface="Times New Roman"/>
                <a:ea typeface="Times New Roman"/>
                <a:cs typeface="Times New Roman"/>
                <a:sym typeface="Times New Roman"/>
              </a:rPr>
              <a:t>Source: Output of our </a:t>
            </a:r>
            <a:r>
              <a:rPr lang="en-US" sz="1800">
                <a:latin typeface="Times New Roman"/>
                <a:ea typeface="Times New Roman"/>
                <a:cs typeface="Times New Roman"/>
                <a:sym typeface="Times New Roman"/>
              </a:rPr>
              <a:t>web page</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lang="en-US" sz="1800">
                <a:latin typeface="Times New Roman"/>
                <a:ea typeface="Times New Roman"/>
                <a:cs typeface="Times New Roman"/>
                <a:sym typeface="Times New Roman"/>
              </a:rPr>
              <a:t>Deployment </a:t>
            </a:r>
            <a:r>
              <a:rPr i="0" lang="en-US" sz="1800" u="none" cap="none" strike="noStrike">
                <a:solidFill>
                  <a:srgbClr val="000000"/>
                </a:solidFill>
                <a:latin typeface="Times New Roman"/>
                <a:ea typeface="Times New Roman"/>
                <a:cs typeface="Times New Roman"/>
                <a:sym typeface="Times New Roman"/>
              </a:rPr>
              <a:t>Result of our Model</a:t>
            </a:r>
            <a:endParaRPr>
              <a:latin typeface="Times New Roman"/>
              <a:ea typeface="Times New Roman"/>
              <a:cs typeface="Times New Roman"/>
              <a:sym typeface="Times New Roman"/>
            </a:endParaRPr>
          </a:p>
        </p:txBody>
      </p:sp>
      <p:pic>
        <p:nvPicPr>
          <p:cNvPr id="368" name="Google Shape;368;p25"/>
          <p:cNvPicPr preferRelativeResize="0"/>
          <p:nvPr/>
        </p:nvPicPr>
        <p:blipFill rotWithShape="1">
          <a:blip r:embed="rId3">
            <a:alphaModFix/>
          </a:blip>
          <a:srcRect b="0" l="-1190" r="1189" t="0"/>
          <a:stretch/>
        </p:blipFill>
        <p:spPr>
          <a:xfrm>
            <a:off x="1534925" y="2029925"/>
            <a:ext cx="10168799" cy="3541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6"/>
          <p:cNvSpPr/>
          <p:nvPr/>
        </p:nvSpPr>
        <p:spPr>
          <a:xfrm rot="5400000">
            <a:off x="-385762" y="385763"/>
            <a:ext cx="3589338" cy="2817813"/>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74" name="Google Shape;374;p26"/>
          <p:cNvSpPr/>
          <p:nvPr/>
        </p:nvSpPr>
        <p:spPr>
          <a:xfrm rot="6414501">
            <a:off x="9388475" y="3976688"/>
            <a:ext cx="4437063" cy="2138363"/>
          </a:xfrm>
          <a:custGeom>
            <a:rect b="b" l="l" r="r" t="t"/>
            <a:pathLst>
              <a:path extrusionOk="0" h="2139505" w="4437562">
                <a:moveTo>
                  <a:pt x="0" y="2139505"/>
                </a:moveTo>
                <a:lnTo>
                  <a:pt x="0" y="1132918"/>
                </a:lnTo>
                <a:lnTo>
                  <a:pt x="3726919" y="0"/>
                </a:lnTo>
                <a:lnTo>
                  <a:pt x="3806086" y="62160"/>
                </a:lnTo>
                <a:lnTo>
                  <a:pt x="4437562" y="2139505"/>
                </a:lnTo>
                <a:close/>
              </a:path>
            </a:pathLst>
          </a:cu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75" name="Google Shape;375;p26"/>
          <p:cNvSpPr txBox="1"/>
          <p:nvPr>
            <p:ph type="title"/>
          </p:nvPr>
        </p:nvSpPr>
        <p:spPr>
          <a:xfrm>
            <a:off x="838201" y="116632"/>
            <a:ext cx="10278744" cy="151087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en-US" sz="3200">
                <a:latin typeface="Times New Roman"/>
                <a:ea typeface="Times New Roman"/>
                <a:cs typeface="Times New Roman"/>
                <a:sym typeface="Times New Roman"/>
              </a:rPr>
              <a:t>LEARNING OUTCOMES</a:t>
            </a:r>
            <a:endParaRPr b="1" i="0" sz="3200" u="none" cap="none" strike="noStrike">
              <a:solidFill>
                <a:schemeClr val="dk1"/>
              </a:solidFill>
              <a:latin typeface="Times New Roman"/>
              <a:ea typeface="Times New Roman"/>
              <a:cs typeface="Times New Roman"/>
              <a:sym typeface="Times New Roman"/>
            </a:endParaRPr>
          </a:p>
        </p:txBody>
      </p:sp>
      <p:sp>
        <p:nvSpPr>
          <p:cNvPr id="376" name="Google Shape;376;p26"/>
          <p:cNvSpPr txBox="1"/>
          <p:nvPr>
            <p:ph idx="1" type="body"/>
          </p:nvPr>
        </p:nvSpPr>
        <p:spPr>
          <a:xfrm>
            <a:off x="838200" y="1627500"/>
            <a:ext cx="10605600" cy="4248000"/>
          </a:xfrm>
          <a:prstGeom prst="rect">
            <a:avLst/>
          </a:prstGeom>
          <a:noFill/>
          <a:ln>
            <a:noFill/>
          </a:ln>
        </p:spPr>
        <p:txBody>
          <a:bodyPr anchorCtr="0" anchor="t" bIns="45700" lIns="91425" spcFirstLastPara="1" rIns="91425" wrap="square" tIns="45700">
            <a:normAutofit/>
          </a:bodyPr>
          <a:lstStyle/>
          <a:p>
            <a:pPr indent="-393700" lvl="0" marL="457200" rtl="0" algn="just">
              <a:lnSpc>
                <a:spcPct val="90000"/>
              </a:lnSpc>
              <a:spcBef>
                <a:spcPts val="1000"/>
              </a:spcBef>
              <a:spcAft>
                <a:spcPts val="0"/>
              </a:spcAft>
              <a:buSzPts val="2600"/>
              <a:buFont typeface="Times New Roman"/>
              <a:buChar char="●"/>
            </a:pPr>
            <a:r>
              <a:rPr lang="en-US" sz="2600">
                <a:solidFill>
                  <a:schemeClr val="dk1"/>
                </a:solidFill>
                <a:latin typeface="Times New Roman"/>
                <a:ea typeface="Times New Roman"/>
                <a:cs typeface="Times New Roman"/>
                <a:sym typeface="Times New Roman"/>
              </a:rPr>
              <a:t>This project helped us in familiarizing us with the different aspects of Artificial Intelligence and the way they can be implemented to solve problems efficiently in the Cybersecurity branch.</a:t>
            </a:r>
            <a:endParaRPr sz="2600">
              <a:solidFill>
                <a:schemeClr val="dk1"/>
              </a:solidFill>
              <a:latin typeface="Times New Roman"/>
              <a:ea typeface="Times New Roman"/>
              <a:cs typeface="Times New Roman"/>
              <a:sym typeface="Times New Roman"/>
            </a:endParaRPr>
          </a:p>
          <a:p>
            <a:pPr indent="-393700" lvl="0" marL="457200" rtl="0" algn="just">
              <a:lnSpc>
                <a:spcPct val="90000"/>
              </a:lnSpc>
              <a:spcBef>
                <a:spcPts val="0"/>
              </a:spcBef>
              <a:spcAft>
                <a:spcPts val="0"/>
              </a:spcAft>
              <a:buSzPts val="2600"/>
              <a:buFont typeface="Times New Roman"/>
              <a:buChar char="●"/>
            </a:pPr>
            <a:r>
              <a:rPr lang="en-US" sz="2600">
                <a:solidFill>
                  <a:schemeClr val="dk1"/>
                </a:solidFill>
                <a:latin typeface="Times New Roman"/>
                <a:ea typeface="Times New Roman"/>
                <a:cs typeface="Times New Roman"/>
                <a:sym typeface="Times New Roman"/>
              </a:rPr>
              <a:t>It introduced us to the various statistical notions and enabled us to apply them in various real world problems.</a:t>
            </a:r>
            <a:endParaRPr sz="2600">
              <a:solidFill>
                <a:schemeClr val="dk1"/>
              </a:solidFill>
              <a:latin typeface="Times New Roman"/>
              <a:ea typeface="Times New Roman"/>
              <a:cs typeface="Times New Roman"/>
              <a:sym typeface="Times New Roman"/>
            </a:endParaRPr>
          </a:p>
          <a:p>
            <a:pPr indent="-393700" lvl="0" marL="457200" rtl="0" algn="just">
              <a:lnSpc>
                <a:spcPct val="90000"/>
              </a:lnSpc>
              <a:spcBef>
                <a:spcPts val="0"/>
              </a:spcBef>
              <a:spcAft>
                <a:spcPts val="0"/>
              </a:spcAft>
              <a:buSzPts val="2600"/>
              <a:buFont typeface="Times New Roman"/>
              <a:buChar char="●"/>
            </a:pPr>
            <a:r>
              <a:rPr lang="en-US" sz="2600">
                <a:solidFill>
                  <a:schemeClr val="dk1"/>
                </a:solidFill>
                <a:latin typeface="Times New Roman"/>
                <a:ea typeface="Times New Roman"/>
                <a:cs typeface="Times New Roman"/>
                <a:sym typeface="Times New Roman"/>
              </a:rPr>
              <a:t>It also helped us in articulating the differences between traditional programming methods and modern solutions based on Machine Learning Algorithms. </a:t>
            </a:r>
            <a:endParaRPr sz="2600">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10616c71691_2_14"/>
          <p:cNvSpPr/>
          <p:nvPr/>
        </p:nvSpPr>
        <p:spPr>
          <a:xfrm rot="5400000">
            <a:off x="-385737" y="385651"/>
            <a:ext cx="3589200" cy="2817900"/>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82" name="Google Shape;382;g10616c71691_2_14"/>
          <p:cNvSpPr/>
          <p:nvPr/>
        </p:nvSpPr>
        <p:spPr>
          <a:xfrm rot="6411006">
            <a:off x="9387689" y="3978222"/>
            <a:ext cx="4439572" cy="2140474"/>
          </a:xfrm>
          <a:custGeom>
            <a:rect b="b" l="l" r="r" t="t"/>
            <a:pathLst>
              <a:path extrusionOk="0" h="2139505" w="4437562">
                <a:moveTo>
                  <a:pt x="0" y="2139505"/>
                </a:moveTo>
                <a:lnTo>
                  <a:pt x="0" y="1132918"/>
                </a:lnTo>
                <a:lnTo>
                  <a:pt x="3726919" y="0"/>
                </a:lnTo>
                <a:lnTo>
                  <a:pt x="3806086" y="62160"/>
                </a:lnTo>
                <a:lnTo>
                  <a:pt x="4437562" y="2139505"/>
                </a:lnTo>
                <a:close/>
              </a:path>
            </a:pathLst>
          </a:cu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83" name="Google Shape;383;g10616c71691_2_14"/>
          <p:cNvSpPr txBox="1"/>
          <p:nvPr>
            <p:ph type="title"/>
          </p:nvPr>
        </p:nvSpPr>
        <p:spPr>
          <a:xfrm>
            <a:off x="838201" y="116632"/>
            <a:ext cx="10278600" cy="151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en-US" sz="3200">
                <a:latin typeface="Times New Roman"/>
                <a:ea typeface="Times New Roman"/>
                <a:cs typeface="Times New Roman"/>
                <a:sym typeface="Times New Roman"/>
              </a:rPr>
              <a:t>REFERENCES</a:t>
            </a:r>
            <a:endParaRPr b="1" i="0" sz="3200" u="none" cap="none" strike="noStrike">
              <a:solidFill>
                <a:schemeClr val="dk1"/>
              </a:solidFill>
              <a:latin typeface="Times New Roman"/>
              <a:ea typeface="Times New Roman"/>
              <a:cs typeface="Times New Roman"/>
              <a:sym typeface="Times New Roman"/>
            </a:endParaRPr>
          </a:p>
        </p:txBody>
      </p:sp>
      <p:sp>
        <p:nvSpPr>
          <p:cNvPr id="384" name="Google Shape;384;g10616c71691_2_14"/>
          <p:cNvSpPr txBox="1"/>
          <p:nvPr>
            <p:ph idx="1" type="body"/>
          </p:nvPr>
        </p:nvSpPr>
        <p:spPr>
          <a:xfrm>
            <a:off x="184250" y="1269250"/>
            <a:ext cx="11546100" cy="47100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90000"/>
              </a:lnSpc>
              <a:spcBef>
                <a:spcPts val="1000"/>
              </a:spcBef>
              <a:spcAft>
                <a:spcPts val="0"/>
              </a:spcAft>
              <a:buNone/>
            </a:pPr>
            <a:r>
              <a:t/>
            </a:r>
            <a:endParaRPr>
              <a:solidFill>
                <a:schemeClr val="dk1"/>
              </a:solidFill>
              <a:latin typeface="Times New Roman"/>
              <a:ea typeface="Times New Roman"/>
              <a:cs typeface="Times New Roman"/>
              <a:sym typeface="Times New Roman"/>
            </a:endParaRPr>
          </a:p>
          <a:p>
            <a:pPr indent="-369614" lvl="0" marL="457200" rtl="0" algn="just">
              <a:lnSpc>
                <a:spcPct val="90000"/>
              </a:lnSpc>
              <a:spcBef>
                <a:spcPts val="1000"/>
              </a:spcBef>
              <a:spcAft>
                <a:spcPts val="0"/>
              </a:spcAft>
              <a:buClr>
                <a:schemeClr val="dk1"/>
              </a:buClr>
              <a:buSzPct val="100000"/>
              <a:buFont typeface="Times New Roman"/>
              <a:buChar char="●"/>
            </a:pPr>
            <a:r>
              <a:rPr b="1" i="1" lang="en-US" sz="3553">
                <a:solidFill>
                  <a:schemeClr val="dk1"/>
                </a:solidFill>
                <a:latin typeface="Times New Roman"/>
                <a:ea typeface="Times New Roman"/>
                <a:cs typeface="Times New Roman"/>
                <a:sym typeface="Times New Roman"/>
              </a:rPr>
              <a:t>[1] Peter Sugimura, Florian Hartl, “Building a Reproducible Machine Learning  Pipeline”Sugimura, Peter and Florian Hartl. “Building a Reproducible Machine Learning Pipeline.” ArXiv abs/1810.04570 (2018): n. pag.Published 9 October.</a:t>
            </a:r>
            <a:endParaRPr b="1" i="1" sz="3553">
              <a:solidFill>
                <a:schemeClr val="dk1"/>
              </a:solidFill>
              <a:latin typeface="Times New Roman"/>
              <a:ea typeface="Times New Roman"/>
              <a:cs typeface="Times New Roman"/>
              <a:sym typeface="Times New Roman"/>
            </a:endParaRPr>
          </a:p>
          <a:p>
            <a:pPr indent="-369614" lvl="0" marL="457200" rtl="0" algn="just">
              <a:lnSpc>
                <a:spcPct val="115000"/>
              </a:lnSpc>
              <a:spcBef>
                <a:spcPts val="0"/>
              </a:spcBef>
              <a:spcAft>
                <a:spcPts val="0"/>
              </a:spcAft>
              <a:buClr>
                <a:schemeClr val="dk1"/>
              </a:buClr>
              <a:buSzPct val="100000"/>
              <a:buFont typeface="Times New Roman"/>
              <a:buChar char="●"/>
            </a:pPr>
            <a:r>
              <a:rPr b="1" i="1" lang="en-US" sz="3553">
                <a:solidFill>
                  <a:schemeClr val="dk1"/>
                </a:solidFill>
                <a:latin typeface="Times New Roman"/>
                <a:ea typeface="Times New Roman"/>
                <a:cs typeface="Times New Roman"/>
                <a:sym typeface="Times New Roman"/>
              </a:rPr>
              <a:t>[2] Shrawan Kumar Trivedi “A Study of Machine Learning Classifiers for Spam Detection”, 4th International Symposium on Computational and Business Intelligence, 2016.</a:t>
            </a:r>
            <a:endParaRPr b="1" i="1" sz="3553">
              <a:solidFill>
                <a:schemeClr val="dk1"/>
              </a:solidFill>
              <a:latin typeface="Times New Roman"/>
              <a:ea typeface="Times New Roman"/>
              <a:cs typeface="Times New Roman"/>
              <a:sym typeface="Times New Roman"/>
            </a:endParaRPr>
          </a:p>
          <a:p>
            <a:pPr indent="-369614" lvl="0" marL="457200" rtl="0" algn="just">
              <a:lnSpc>
                <a:spcPct val="115000"/>
              </a:lnSpc>
              <a:spcBef>
                <a:spcPts val="0"/>
              </a:spcBef>
              <a:spcAft>
                <a:spcPts val="0"/>
              </a:spcAft>
              <a:buClr>
                <a:schemeClr val="dk1"/>
              </a:buClr>
              <a:buSzPct val="100000"/>
              <a:buChar char="●"/>
            </a:pPr>
            <a:r>
              <a:rPr b="1" i="1" lang="en-US" sz="3553">
                <a:solidFill>
                  <a:schemeClr val="dk1"/>
                </a:solidFill>
                <a:latin typeface="Times New Roman"/>
                <a:ea typeface="Times New Roman"/>
                <a:cs typeface="Times New Roman"/>
                <a:sym typeface="Times New Roman"/>
              </a:rPr>
              <a:t>[3] </a:t>
            </a:r>
            <a:r>
              <a:rPr b="1" i="1" lang="en-US" sz="3553">
                <a:solidFill>
                  <a:schemeClr val="dk1"/>
                </a:solidFill>
                <a:latin typeface="Times New Roman"/>
                <a:ea typeface="Times New Roman"/>
                <a:cs typeface="Times New Roman"/>
                <a:sym typeface="Times New Roman"/>
              </a:rPr>
              <a:t>Michael Crawford, Taghi M. Khoshgoftaar, Joseph D. Prusa, Aaron N. Richter and Hamzah Al Najada “Survey of review spam detection using machine learning techniques “Journal of Big Data, 2015.</a:t>
            </a:r>
            <a:endParaRPr b="1" i="1" sz="3553">
              <a:latin typeface="Times New Roman"/>
              <a:ea typeface="Times New Roman"/>
              <a:cs typeface="Times New Roman"/>
              <a:sym typeface="Times New Roman"/>
            </a:endParaRPr>
          </a:p>
          <a:p>
            <a:pPr indent="-369614" lvl="0" marL="457200" rtl="0" algn="just">
              <a:lnSpc>
                <a:spcPct val="90000"/>
              </a:lnSpc>
              <a:spcBef>
                <a:spcPts val="0"/>
              </a:spcBef>
              <a:spcAft>
                <a:spcPts val="0"/>
              </a:spcAft>
              <a:buSzPct val="100000"/>
              <a:buFont typeface="Times New Roman"/>
              <a:buChar char="●"/>
            </a:pPr>
            <a:r>
              <a:rPr b="1" i="1" lang="en-US" sz="3553">
                <a:solidFill>
                  <a:schemeClr val="dk1"/>
                </a:solidFill>
                <a:latin typeface="Times New Roman"/>
                <a:ea typeface="Times New Roman"/>
                <a:cs typeface="Times New Roman"/>
                <a:sym typeface="Times New Roman"/>
              </a:rPr>
              <a:t>[4] </a:t>
            </a:r>
            <a:r>
              <a:rPr b="1" i="1" lang="en-US" sz="3553">
                <a:latin typeface="Times New Roman"/>
                <a:ea typeface="Times New Roman"/>
                <a:cs typeface="Times New Roman"/>
                <a:sym typeface="Times New Roman"/>
              </a:rPr>
              <a:t> </a:t>
            </a:r>
            <a:r>
              <a:rPr b="1" i="1" lang="en-US" sz="3553">
                <a:solidFill>
                  <a:schemeClr val="dk1"/>
                </a:solidFill>
                <a:latin typeface="Times New Roman"/>
                <a:ea typeface="Times New Roman"/>
                <a:cs typeface="Times New Roman"/>
                <a:sym typeface="Times New Roman"/>
              </a:rPr>
              <a:t>Tishenko Victor Nikolaevich,Cho Do Xuan, Hoa Dinh Nguyen “Malicious URL Detection based on Machine Learning” International Journal of Advanced Computer Science and </a:t>
            </a:r>
            <a:endParaRPr b="1" i="1" sz="3553">
              <a:solidFill>
                <a:schemeClr val="dk1"/>
              </a:solidFill>
              <a:latin typeface="Times New Roman"/>
              <a:ea typeface="Times New Roman"/>
              <a:cs typeface="Times New Roman"/>
              <a:sym typeface="Times New Roman"/>
            </a:endParaRPr>
          </a:p>
          <a:p>
            <a:pPr indent="0" lvl="0" marL="0" rtl="0" algn="just">
              <a:spcBef>
                <a:spcPts val="500"/>
              </a:spcBef>
              <a:spcAft>
                <a:spcPts val="0"/>
              </a:spcAft>
              <a:buNone/>
            </a:pPr>
            <a:r>
              <a:rPr b="1" i="1" lang="en-US" sz="3553">
                <a:solidFill>
                  <a:schemeClr val="dk1"/>
                </a:solidFill>
                <a:latin typeface="Times New Roman"/>
                <a:ea typeface="Times New Roman"/>
                <a:cs typeface="Times New Roman"/>
                <a:sym typeface="Times New Roman"/>
              </a:rPr>
              <a:t>        Applications Vol. 11, No. 1, 2020 </a:t>
            </a:r>
            <a:endParaRPr b="1" i="1" sz="3553">
              <a:solidFill>
                <a:schemeClr val="dk1"/>
              </a:solidFill>
              <a:latin typeface="Times New Roman"/>
              <a:ea typeface="Times New Roman"/>
              <a:cs typeface="Times New Roman"/>
              <a:sym typeface="Times New Roman"/>
            </a:endParaRPr>
          </a:p>
          <a:p>
            <a:pPr indent="-369614" lvl="0" marL="457200" rtl="0" algn="just">
              <a:spcBef>
                <a:spcPts val="500"/>
              </a:spcBef>
              <a:spcAft>
                <a:spcPts val="0"/>
              </a:spcAft>
              <a:buClr>
                <a:schemeClr val="dk1"/>
              </a:buClr>
              <a:buSzPct val="100000"/>
              <a:buFont typeface="Times New Roman"/>
              <a:buChar char="●"/>
            </a:pPr>
            <a:r>
              <a:rPr b="1" i="1" lang="en-US" sz="3553">
                <a:solidFill>
                  <a:schemeClr val="dk1"/>
                </a:solidFill>
                <a:latin typeface="Times New Roman"/>
                <a:ea typeface="Times New Roman"/>
                <a:cs typeface="Times New Roman"/>
                <a:sym typeface="Times New Roman"/>
              </a:rPr>
              <a:t>[5] N.Vanitha,V.Vinodni “Malicious-URL Detection using Logistic Regression Technique”International Journal of Engineering and </a:t>
            </a:r>
            <a:endParaRPr b="1" i="1" sz="3553">
              <a:solidFill>
                <a:schemeClr val="dk1"/>
              </a:solidFill>
              <a:latin typeface="Times New Roman"/>
              <a:ea typeface="Times New Roman"/>
              <a:cs typeface="Times New Roman"/>
              <a:sym typeface="Times New Roman"/>
            </a:endParaRPr>
          </a:p>
          <a:p>
            <a:pPr indent="0" lvl="0" marL="0" rtl="0" algn="just">
              <a:spcBef>
                <a:spcPts val="500"/>
              </a:spcBef>
              <a:spcAft>
                <a:spcPts val="0"/>
              </a:spcAft>
              <a:buNone/>
            </a:pPr>
            <a:r>
              <a:rPr b="1" i="1" lang="en-US" sz="3553">
                <a:solidFill>
                  <a:schemeClr val="dk1"/>
                </a:solidFill>
                <a:latin typeface="Times New Roman"/>
                <a:ea typeface="Times New Roman"/>
                <a:cs typeface="Times New Roman"/>
                <a:sym typeface="Times New Roman"/>
              </a:rPr>
              <a:t>        Management Research December 2019</a:t>
            </a:r>
            <a:endParaRPr b="1" i="1" sz="3553">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F48"/>
        </a:solidFill>
      </p:bgPr>
    </p:bg>
    <p:spTree>
      <p:nvGrpSpPr>
        <p:cNvPr id="388" name="Shape 388"/>
        <p:cNvGrpSpPr/>
        <p:nvPr/>
      </p:nvGrpSpPr>
      <p:grpSpPr>
        <a:xfrm>
          <a:off x="0" y="0"/>
          <a:ext cx="0" cy="0"/>
          <a:chOff x="0" y="0"/>
          <a:chExt cx="0" cy="0"/>
        </a:xfrm>
      </p:grpSpPr>
      <p:sp>
        <p:nvSpPr>
          <p:cNvPr id="389" name="Google Shape;389;p27"/>
          <p:cNvSpPr txBox="1"/>
          <p:nvPr/>
        </p:nvSpPr>
        <p:spPr>
          <a:xfrm>
            <a:off x="1223963" y="2473325"/>
            <a:ext cx="6035675" cy="11988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7200"/>
              <a:buFont typeface="Arial"/>
              <a:buNone/>
            </a:pPr>
            <a:r>
              <a:rPr b="1" i="0" lang="en-US" sz="7200" u="none" cap="none" strike="noStrike">
                <a:solidFill>
                  <a:srgbClr val="FFFFFF"/>
                </a:solidFill>
                <a:latin typeface="Times New Roman"/>
                <a:ea typeface="Times New Roman"/>
                <a:cs typeface="Times New Roman"/>
                <a:sym typeface="Times New Roman"/>
              </a:rPr>
              <a:t>THANK YOU</a:t>
            </a:r>
            <a:endParaRPr b="1" i="0" sz="7200" u="none" cap="none" strike="noStrike">
              <a:solidFill>
                <a:srgbClr val="FFFFFF"/>
              </a:solidFill>
              <a:latin typeface="Times New Roman"/>
              <a:ea typeface="Times New Roman"/>
              <a:cs typeface="Times New Roman"/>
              <a:sym typeface="Times New Roman"/>
            </a:endParaRPr>
          </a:p>
        </p:txBody>
      </p:sp>
      <p:grpSp>
        <p:nvGrpSpPr>
          <p:cNvPr id="390" name="Google Shape;390;p27"/>
          <p:cNvGrpSpPr/>
          <p:nvPr/>
        </p:nvGrpSpPr>
        <p:grpSpPr>
          <a:xfrm flipH="1">
            <a:off x="6807200" y="0"/>
            <a:ext cx="5384800" cy="6858000"/>
            <a:chOff x="0" y="0"/>
            <a:chExt cx="5384800" cy="6858000"/>
          </a:xfrm>
        </p:grpSpPr>
        <p:sp>
          <p:nvSpPr>
            <p:cNvPr id="391" name="Google Shape;391;p27"/>
            <p:cNvSpPr/>
            <p:nvPr/>
          </p:nvSpPr>
          <p:spPr>
            <a:xfrm>
              <a:off x="0" y="3189288"/>
              <a:ext cx="5148262" cy="3668712"/>
            </a:xfrm>
            <a:custGeom>
              <a:rect b="b" l="l" r="r" t="t"/>
              <a:pathLst>
                <a:path extrusionOk="0" h="3670300" w="5151259">
                  <a:moveTo>
                    <a:pt x="0" y="3657600"/>
                  </a:moveTo>
                  <a:lnTo>
                    <a:pt x="2867730" y="0"/>
                  </a:lnTo>
                  <a:lnTo>
                    <a:pt x="5151259" y="3670300"/>
                  </a:lnTo>
                  <a:lnTo>
                    <a:pt x="0" y="3657600"/>
                  </a:lnTo>
                  <a:close/>
                </a:path>
              </a:pathLst>
            </a:cu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2" name="Google Shape;392;p27"/>
            <p:cNvSpPr/>
            <p:nvPr/>
          </p:nvSpPr>
          <p:spPr>
            <a:xfrm rot="5400000">
              <a:off x="-736600" y="736600"/>
              <a:ext cx="6858000" cy="5384800"/>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93" name="Google Shape;393;p27"/>
            <p:cNvSpPr/>
            <p:nvPr/>
          </p:nvSpPr>
          <p:spPr>
            <a:xfrm>
              <a:off x="0" y="3575050"/>
              <a:ext cx="5148262" cy="328295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394" name="Google Shape;394;p27"/>
          <p:cNvSpPr txBox="1"/>
          <p:nvPr/>
        </p:nvSpPr>
        <p:spPr>
          <a:xfrm flipH="1">
            <a:off x="8400256" y="4869160"/>
            <a:ext cx="288032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Presented To:</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Dr.Hemant Bhatt</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Dr.Yogesh Kumar</a:t>
            </a:r>
            <a:endParaRPr/>
          </a:p>
        </p:txBody>
      </p:sp>
      <p:sp>
        <p:nvSpPr>
          <p:cNvPr id="395" name="Google Shape;395;p27"/>
          <p:cNvSpPr txBox="1"/>
          <p:nvPr/>
        </p:nvSpPr>
        <p:spPr>
          <a:xfrm>
            <a:off x="488242" y="4077072"/>
            <a:ext cx="561662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A special thanks to our mentor Dr. Jitendra Mohan for his constant guidance and valuable suggestions</a:t>
            </a:r>
            <a:endParaRPr sz="180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
          <p:cNvSpPr/>
          <p:nvPr/>
        </p:nvSpPr>
        <p:spPr>
          <a:xfrm rot="5400000">
            <a:off x="-385762" y="385763"/>
            <a:ext cx="3589338" cy="2817813"/>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6" name="Google Shape;156;p2"/>
          <p:cNvSpPr/>
          <p:nvPr/>
        </p:nvSpPr>
        <p:spPr>
          <a:xfrm rot="656905">
            <a:off x="-250825" y="242888"/>
            <a:ext cx="3402013" cy="2433638"/>
          </a:xfrm>
          <a:custGeom>
            <a:rect b="b" l="l" r="r" t="t"/>
            <a:pathLst>
              <a:path extrusionOk="0" h="2432918" w="3402522">
                <a:moveTo>
                  <a:pt x="0" y="58806"/>
                </a:moveTo>
                <a:lnTo>
                  <a:pt x="303992" y="0"/>
                </a:lnTo>
                <a:lnTo>
                  <a:pt x="3402522" y="2432918"/>
                </a:lnTo>
                <a:lnTo>
                  <a:pt x="459263" y="2432918"/>
                </a:lnTo>
                <a:close/>
              </a:path>
            </a:pathLst>
          </a:custGeom>
          <a:solidFill>
            <a:srgbClr val="353F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7" name="Google Shape;157;p2"/>
          <p:cNvSpPr/>
          <p:nvPr/>
        </p:nvSpPr>
        <p:spPr>
          <a:xfrm rot="6414501">
            <a:off x="9388475" y="3976688"/>
            <a:ext cx="4437063" cy="2138363"/>
          </a:xfrm>
          <a:custGeom>
            <a:rect b="b" l="l" r="r" t="t"/>
            <a:pathLst>
              <a:path extrusionOk="0" h="2139505" w="4437562">
                <a:moveTo>
                  <a:pt x="0" y="2139505"/>
                </a:moveTo>
                <a:lnTo>
                  <a:pt x="0" y="1132918"/>
                </a:lnTo>
                <a:lnTo>
                  <a:pt x="3726919" y="0"/>
                </a:lnTo>
                <a:lnTo>
                  <a:pt x="3806086" y="62160"/>
                </a:lnTo>
                <a:lnTo>
                  <a:pt x="4437562" y="2139505"/>
                </a:lnTo>
                <a:close/>
              </a:path>
            </a:pathLst>
          </a:cu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58" name="Google Shape;158;p2"/>
          <p:cNvSpPr txBox="1"/>
          <p:nvPr/>
        </p:nvSpPr>
        <p:spPr>
          <a:xfrm>
            <a:off x="2497525" y="966300"/>
            <a:ext cx="8868900" cy="6003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000"/>
              <a:buFont typeface="Arial"/>
              <a:buNone/>
            </a:pPr>
            <a:r>
              <a:rPr b="1" i="0" lang="en-US" sz="4000" u="none" cap="none" strike="noStrike">
                <a:solidFill>
                  <a:schemeClr val="dk1"/>
                </a:solidFill>
                <a:latin typeface="Times New Roman"/>
                <a:ea typeface="Times New Roman"/>
                <a:cs typeface="Times New Roman"/>
                <a:sym typeface="Times New Roman"/>
              </a:rPr>
              <a:t>Contents</a:t>
            </a:r>
            <a:endParaRPr/>
          </a:p>
          <a:p>
            <a:pPr indent="0" lvl="0" marL="0" marR="0" rtl="0" algn="l">
              <a:lnSpc>
                <a:spcPct val="100000"/>
              </a:lnSpc>
              <a:spcBef>
                <a:spcPts val="0"/>
              </a:spcBef>
              <a:spcAft>
                <a:spcPts val="0"/>
              </a:spcAft>
              <a:buClr>
                <a:schemeClr val="dk1"/>
              </a:buClr>
              <a:buSzPts val="4000"/>
              <a:buFont typeface="Arial"/>
              <a:buNone/>
            </a:pPr>
            <a:r>
              <a:t/>
            </a:r>
            <a:endParaRPr b="0" i="0" sz="40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2600"/>
              <a:buFont typeface="Arial"/>
              <a:buNone/>
            </a:pPr>
            <a:r>
              <a:rPr b="0" i="0" lang="en-US" sz="2800" u="none" cap="none" strike="noStrike">
                <a:solidFill>
                  <a:schemeClr val="dk1"/>
                </a:solidFill>
                <a:latin typeface="Times New Roman"/>
                <a:ea typeface="Times New Roman"/>
                <a:cs typeface="Times New Roman"/>
                <a:sym typeface="Times New Roman"/>
              </a:rPr>
              <a:t>Our presentation covers the following topics :</a:t>
            </a:r>
            <a:endParaRPr b="0" i="0" sz="2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26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469900" lvl="0" marL="457200" marR="0" rtl="0" algn="just">
              <a:lnSpc>
                <a:spcPct val="10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Introduction</a:t>
            </a:r>
            <a:endParaRPr b="0" i="0" sz="2800" u="none" cap="none" strike="noStrike">
              <a:solidFill>
                <a:schemeClr val="dk1"/>
              </a:solidFill>
              <a:latin typeface="Times New Roman"/>
              <a:ea typeface="Times New Roman"/>
              <a:cs typeface="Times New Roman"/>
              <a:sym typeface="Times New Roman"/>
            </a:endParaRPr>
          </a:p>
          <a:p>
            <a:pPr indent="0" lvl="0" marL="457200" marR="0" rtl="0" algn="just">
              <a:lnSpc>
                <a:spcPct val="100000"/>
              </a:lnSpc>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469900" lvl="0" marL="457200" marR="0" rtl="0" algn="just">
              <a:lnSpc>
                <a:spcPct val="100000"/>
              </a:lnSpc>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Web App</a:t>
            </a:r>
            <a:endParaRPr sz="2800">
              <a:solidFill>
                <a:schemeClr val="dk1"/>
              </a:solidFill>
              <a:latin typeface="Times New Roman"/>
              <a:ea typeface="Times New Roman"/>
              <a:cs typeface="Times New Roman"/>
              <a:sym typeface="Times New Roman"/>
            </a:endParaRPr>
          </a:p>
          <a:p>
            <a:pPr indent="0" lvl="0" marL="457200" marR="0" rtl="0" algn="just">
              <a:lnSpc>
                <a:spcPct val="100000"/>
              </a:lnSpc>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469900" lvl="0" marL="457200" marR="0" rtl="0" algn="just">
              <a:lnSpc>
                <a:spcPct val="100000"/>
              </a:lnSpc>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Problem 1 Spam detection</a:t>
            </a:r>
            <a:endParaRPr sz="2800">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b="0" i="0" sz="2800" u="none" cap="none" strike="noStrike">
              <a:solidFill>
                <a:schemeClr val="dk1"/>
              </a:solidFill>
              <a:latin typeface="Times New Roman"/>
              <a:ea typeface="Times New Roman"/>
              <a:cs typeface="Times New Roman"/>
              <a:sym typeface="Times New Roman"/>
            </a:endParaRPr>
          </a:p>
          <a:p>
            <a:pPr indent="-469900" lvl="0" marL="457200" marR="0" rtl="0" algn="just">
              <a:lnSpc>
                <a:spcPct val="10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Problem </a:t>
            </a:r>
            <a:r>
              <a:rPr lang="en-US" sz="2800">
                <a:solidFill>
                  <a:schemeClr val="dk1"/>
                </a:solidFill>
                <a:latin typeface="Times New Roman"/>
                <a:ea typeface="Times New Roman"/>
                <a:cs typeface="Times New Roman"/>
                <a:sym typeface="Times New Roman"/>
              </a:rPr>
              <a:t>2: Malware in URL</a:t>
            </a:r>
            <a:endParaRPr sz="1600"/>
          </a:p>
          <a:p>
            <a:pPr indent="-457200" lvl="0" marL="457200" marR="0" rtl="0" algn="just">
              <a:lnSpc>
                <a:spcPct val="100000"/>
              </a:lnSpc>
              <a:spcBef>
                <a:spcPts val="0"/>
              </a:spcBef>
              <a:spcAft>
                <a:spcPts val="0"/>
              </a:spcAft>
              <a:buClr>
                <a:schemeClr val="dk1"/>
              </a:buClr>
              <a:buSzPts val="2600"/>
              <a:buFont typeface="Arial"/>
              <a:buNone/>
            </a:pPr>
            <a:r>
              <a:t/>
            </a:r>
            <a:endParaRPr b="0" i="0" sz="2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600"/>
              <a:buFont typeface="Arial"/>
              <a:buNone/>
            </a:pPr>
            <a:r>
              <a:t/>
            </a:r>
            <a:endParaRPr b="0" i="0" sz="2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
          <p:cNvSpPr/>
          <p:nvPr/>
        </p:nvSpPr>
        <p:spPr>
          <a:xfrm rot="5400000">
            <a:off x="-385762" y="385763"/>
            <a:ext cx="3589338" cy="2817813"/>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64" name="Google Shape;164;p3"/>
          <p:cNvSpPr/>
          <p:nvPr/>
        </p:nvSpPr>
        <p:spPr>
          <a:xfrm rot="6414501">
            <a:off x="9388475" y="3976688"/>
            <a:ext cx="4437063" cy="2138363"/>
          </a:xfrm>
          <a:custGeom>
            <a:rect b="b" l="l" r="r" t="t"/>
            <a:pathLst>
              <a:path extrusionOk="0" h="2139505" w="4437562">
                <a:moveTo>
                  <a:pt x="0" y="2139505"/>
                </a:moveTo>
                <a:lnTo>
                  <a:pt x="0" y="1132918"/>
                </a:lnTo>
                <a:lnTo>
                  <a:pt x="3726919" y="0"/>
                </a:lnTo>
                <a:lnTo>
                  <a:pt x="3806086" y="62160"/>
                </a:lnTo>
                <a:lnTo>
                  <a:pt x="4437562" y="2139505"/>
                </a:lnTo>
                <a:close/>
              </a:path>
            </a:pathLst>
          </a:cu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65" name="Google Shape;165;p3"/>
          <p:cNvSpPr txBox="1"/>
          <p:nvPr>
            <p:ph type="title"/>
          </p:nvPr>
        </p:nvSpPr>
        <p:spPr>
          <a:xfrm>
            <a:off x="227390" y="752495"/>
            <a:ext cx="11737200" cy="690000"/>
          </a:xfrm>
          <a:prstGeom prst="rect">
            <a:avLst/>
          </a:prstGeom>
          <a:noFill/>
          <a:ln>
            <a:noFill/>
          </a:ln>
        </p:spPr>
        <p:txBody>
          <a:bodyPr anchorCtr="0" anchor="ctr" bIns="0" lIns="0" spcFirstLastPara="1" rIns="0" wrap="square" tIns="12700">
            <a:spAutoFit/>
          </a:bodyPr>
          <a:lstStyle/>
          <a:p>
            <a:pPr indent="0" lvl="0" marL="0" marR="5080" rtl="0" algn="ctr">
              <a:lnSpc>
                <a:spcPct val="100000"/>
              </a:lnSpc>
              <a:spcBef>
                <a:spcPts val="0"/>
              </a:spcBef>
              <a:spcAft>
                <a:spcPts val="0"/>
              </a:spcAft>
              <a:buNone/>
            </a:pPr>
            <a:r>
              <a:rPr lang="en-US" sz="4400">
                <a:latin typeface="Times New Roman"/>
                <a:ea typeface="Times New Roman"/>
                <a:cs typeface="Times New Roman"/>
                <a:sym typeface="Times New Roman"/>
              </a:rPr>
              <a:t>BRIEF ABOUT CYBER SECURITY</a:t>
            </a:r>
            <a:endParaRPr/>
          </a:p>
        </p:txBody>
      </p:sp>
      <p:sp>
        <p:nvSpPr>
          <p:cNvPr id="166" name="Google Shape;166;p3"/>
          <p:cNvSpPr txBox="1"/>
          <p:nvPr>
            <p:ph idx="1" type="body"/>
          </p:nvPr>
        </p:nvSpPr>
        <p:spPr>
          <a:xfrm>
            <a:off x="701700" y="2064600"/>
            <a:ext cx="10788600" cy="2728800"/>
          </a:xfrm>
          <a:prstGeom prst="rect">
            <a:avLst/>
          </a:prstGeom>
          <a:noFill/>
          <a:ln>
            <a:noFill/>
          </a:ln>
        </p:spPr>
        <p:txBody>
          <a:bodyPr anchorCtr="0" anchor="t" bIns="0" lIns="0" spcFirstLastPara="1" rIns="0" wrap="square" tIns="12050">
            <a:spAutoFit/>
          </a:bodyPr>
          <a:lstStyle/>
          <a:p>
            <a:pPr indent="0" lvl="0" marL="0" marR="73025" rtl="0" algn="just">
              <a:lnSpc>
                <a:spcPct val="101000"/>
              </a:lnSpc>
              <a:spcBef>
                <a:spcPts val="0"/>
              </a:spcBef>
              <a:spcAft>
                <a:spcPts val="0"/>
              </a:spcAft>
              <a:buNone/>
            </a:pPr>
            <a:r>
              <a:rPr lang="en-US" sz="2500">
                <a:solidFill>
                  <a:schemeClr val="dk1"/>
                </a:solidFill>
                <a:latin typeface="Times New Roman"/>
                <a:ea typeface="Times New Roman"/>
                <a:cs typeface="Times New Roman"/>
                <a:sym typeface="Times New Roman"/>
              </a:rPr>
              <a:t>With cyber threats constantly evolving, cybersecurity can be a complex undertaking. Cyber-attacks can cause significant disruption and damage to the affected companies causing them to lose their assets, reputation and business and face fines and remediation costs. Therefore, Cybersecurity is created as a solution. An analysis of data breaches from the past years helps us in identifying patterns with the methods used for cyber-attacks and the organization types that mostly come under attack using the aforementioned methods. </a:t>
            </a:r>
            <a:endParaRPr b="0" i="0" sz="39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sp>
        <p:nvSpPr>
          <p:cNvPr id="171" name="Google Shape;171;p4"/>
          <p:cNvSpPr/>
          <p:nvPr/>
        </p:nvSpPr>
        <p:spPr>
          <a:xfrm rot="5400000">
            <a:off x="-385762" y="385763"/>
            <a:ext cx="3589338" cy="2817813"/>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72" name="Google Shape;172;p4"/>
          <p:cNvSpPr/>
          <p:nvPr/>
        </p:nvSpPr>
        <p:spPr>
          <a:xfrm rot="6414501">
            <a:off x="9388475" y="3976688"/>
            <a:ext cx="4437063" cy="2138363"/>
          </a:xfrm>
          <a:custGeom>
            <a:rect b="b" l="l" r="r" t="t"/>
            <a:pathLst>
              <a:path extrusionOk="0" h="2139505" w="4437562">
                <a:moveTo>
                  <a:pt x="0" y="2139505"/>
                </a:moveTo>
                <a:lnTo>
                  <a:pt x="0" y="1132918"/>
                </a:lnTo>
                <a:lnTo>
                  <a:pt x="3726919" y="0"/>
                </a:lnTo>
                <a:lnTo>
                  <a:pt x="3806086" y="62160"/>
                </a:lnTo>
                <a:lnTo>
                  <a:pt x="4437562" y="2139505"/>
                </a:lnTo>
                <a:close/>
              </a:path>
            </a:pathLst>
          </a:cu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73" name="Google Shape;173;p4"/>
          <p:cNvSpPr/>
          <p:nvPr/>
        </p:nvSpPr>
        <p:spPr>
          <a:xfrm>
            <a:off x="1393190" y="0"/>
            <a:ext cx="9404985" cy="140081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LITERATURE SURVEY</a:t>
            </a:r>
            <a:endParaRPr/>
          </a:p>
        </p:txBody>
      </p:sp>
      <p:sp>
        <p:nvSpPr>
          <p:cNvPr id="174" name="Google Shape;174;p4"/>
          <p:cNvSpPr txBox="1"/>
          <p:nvPr>
            <p:ph type="title"/>
          </p:nvPr>
        </p:nvSpPr>
        <p:spPr>
          <a:xfrm>
            <a:off x="770255" y="1143635"/>
            <a:ext cx="9539605" cy="978535"/>
          </a:xfrm>
          <a:prstGeom prst="rect">
            <a:avLst/>
          </a:prstGeom>
          <a:noFill/>
          <a:ln>
            <a:noFill/>
          </a:ln>
        </p:spPr>
        <p:txBody>
          <a:bodyPr anchorCtr="0" anchor="ctr" bIns="45700" lIns="91425" spcFirstLastPara="1" rIns="91425" wrap="square" tIns="45700">
            <a:normAutofit/>
          </a:bodyPr>
          <a:lstStyle/>
          <a:p>
            <a:pPr indent="0" lvl="0" marL="457200" rtl="0" algn="l">
              <a:lnSpc>
                <a:spcPct val="90000"/>
              </a:lnSpc>
              <a:spcBef>
                <a:spcPts val="0"/>
              </a:spcBef>
              <a:spcAft>
                <a:spcPts val="0"/>
              </a:spcAft>
              <a:buNone/>
            </a:pPr>
            <a:r>
              <a:rPr lang="en-US" sz="3200" u="sng">
                <a:latin typeface="Times New Roman"/>
                <a:ea typeface="Times New Roman"/>
                <a:cs typeface="Times New Roman"/>
                <a:sym typeface="Times New Roman"/>
              </a:rPr>
              <a:t>  </a:t>
            </a:r>
            <a:r>
              <a:rPr b="0" i="0" lang="en-US" sz="3200" u="sng" cap="none" strike="noStrike">
                <a:solidFill>
                  <a:schemeClr val="dk1"/>
                </a:solidFill>
                <a:latin typeface="Times New Roman"/>
                <a:ea typeface="Times New Roman"/>
                <a:cs typeface="Times New Roman"/>
                <a:sym typeface="Times New Roman"/>
              </a:rPr>
              <a:t>RESEARCH PAPER 1</a:t>
            </a:r>
            <a:r>
              <a:rPr b="0" i="0" lang="en-US" sz="3200" u="none" cap="none" strike="noStrike">
                <a:solidFill>
                  <a:schemeClr val="dk1"/>
                </a:solidFill>
                <a:latin typeface="Times New Roman"/>
                <a:ea typeface="Times New Roman"/>
                <a:cs typeface="Times New Roman"/>
                <a:sym typeface="Times New Roman"/>
              </a:rPr>
              <a:t>:</a:t>
            </a:r>
            <a:endParaRPr/>
          </a:p>
        </p:txBody>
      </p:sp>
      <p:sp>
        <p:nvSpPr>
          <p:cNvPr id="175" name="Google Shape;175;p4"/>
          <p:cNvSpPr txBox="1"/>
          <p:nvPr/>
        </p:nvSpPr>
        <p:spPr>
          <a:xfrm>
            <a:off x="770255" y="2122170"/>
            <a:ext cx="9974700" cy="2524200"/>
          </a:xfrm>
          <a:prstGeom prst="rect">
            <a:avLst/>
          </a:prstGeom>
          <a:noFill/>
          <a:ln>
            <a:noFill/>
          </a:ln>
        </p:spPr>
        <p:txBody>
          <a:bodyPr anchorCtr="0" anchor="t" bIns="45700" lIns="91425" spcFirstLastPara="1" rIns="91425" wrap="square" tIns="45700">
            <a:spAutoFit/>
          </a:bodyPr>
          <a:lstStyle/>
          <a:p>
            <a:pPr indent="-400050" lvl="0" marL="457200" marR="0" rtl="0" algn="just">
              <a:lnSpc>
                <a:spcPct val="100000"/>
              </a:lnSpc>
              <a:spcBef>
                <a:spcPts val="0"/>
              </a:spcBef>
              <a:spcAft>
                <a:spcPts val="0"/>
              </a:spcAft>
              <a:buClr>
                <a:schemeClr val="dk1"/>
              </a:buClr>
              <a:buSzPts val="2700"/>
              <a:buFont typeface="Times New Roman"/>
              <a:buChar char="●"/>
            </a:pPr>
            <a:r>
              <a:rPr lang="en-US" sz="2700">
                <a:solidFill>
                  <a:schemeClr val="dk1"/>
                </a:solidFill>
                <a:latin typeface="Times New Roman"/>
                <a:ea typeface="Times New Roman"/>
                <a:cs typeface="Times New Roman"/>
                <a:sym typeface="Times New Roman"/>
              </a:rPr>
              <a:t>Peter Sugimura et al. [1]  focus on reproducibility of a machine learning model in a web environment.</a:t>
            </a:r>
            <a:endParaRPr sz="2700">
              <a:solidFill>
                <a:schemeClr val="dk1"/>
              </a:solidFill>
              <a:latin typeface="Times New Roman"/>
              <a:ea typeface="Times New Roman"/>
              <a:cs typeface="Times New Roman"/>
              <a:sym typeface="Times New Roman"/>
            </a:endParaRPr>
          </a:p>
          <a:p>
            <a:pPr indent="-400050" lvl="0" marL="457200" marR="0" rtl="0" algn="just">
              <a:lnSpc>
                <a:spcPct val="100000"/>
              </a:lnSpc>
              <a:spcBef>
                <a:spcPts val="0"/>
              </a:spcBef>
              <a:spcAft>
                <a:spcPts val="0"/>
              </a:spcAft>
              <a:buClr>
                <a:schemeClr val="dk1"/>
              </a:buClr>
              <a:buSzPts val="2700"/>
              <a:buFont typeface="Times New Roman"/>
              <a:buChar char="●"/>
            </a:pPr>
            <a:r>
              <a:rPr lang="en-US" sz="2700">
                <a:solidFill>
                  <a:schemeClr val="dk1"/>
                </a:solidFill>
                <a:latin typeface="Times New Roman"/>
                <a:ea typeface="Times New Roman"/>
                <a:cs typeface="Times New Roman"/>
                <a:sym typeface="Times New Roman"/>
              </a:rPr>
              <a:t>It tackles the various problems that can be encountered with respect to the different layers of the model</a:t>
            </a:r>
            <a:endParaRPr sz="2700">
              <a:solidFill>
                <a:schemeClr val="dk1"/>
              </a:solidFill>
              <a:latin typeface="Times New Roman"/>
              <a:ea typeface="Times New Roman"/>
              <a:cs typeface="Times New Roman"/>
              <a:sym typeface="Times New Roman"/>
            </a:endParaRPr>
          </a:p>
          <a:p>
            <a:pPr indent="-292100" lvl="0" marL="457200" marR="0" rtl="0" algn="just">
              <a:lnSpc>
                <a:spcPct val="100000"/>
              </a:lnSpc>
              <a:spcBef>
                <a:spcPts val="0"/>
              </a:spcBef>
              <a:spcAft>
                <a:spcPts val="0"/>
              </a:spcAft>
              <a:buClr>
                <a:schemeClr val="dk1"/>
              </a:buClr>
              <a:buSzPts val="2600"/>
              <a:buFont typeface="Noto Sans Symbols"/>
              <a:buNone/>
            </a:pPr>
            <a:r>
              <a:t/>
            </a:r>
            <a:endParaRPr b="0" i="0" sz="2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5"/>
          <p:cNvSpPr/>
          <p:nvPr/>
        </p:nvSpPr>
        <p:spPr>
          <a:xfrm rot="5400000">
            <a:off x="-385762" y="385763"/>
            <a:ext cx="3589338" cy="2817813"/>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81" name="Google Shape;181;p5"/>
          <p:cNvSpPr/>
          <p:nvPr/>
        </p:nvSpPr>
        <p:spPr>
          <a:xfrm rot="6414501">
            <a:off x="9388475" y="3976688"/>
            <a:ext cx="4437063" cy="2138363"/>
          </a:xfrm>
          <a:custGeom>
            <a:rect b="b" l="l" r="r" t="t"/>
            <a:pathLst>
              <a:path extrusionOk="0" h="2139505" w="4437562">
                <a:moveTo>
                  <a:pt x="0" y="2139505"/>
                </a:moveTo>
                <a:lnTo>
                  <a:pt x="0" y="1132918"/>
                </a:lnTo>
                <a:lnTo>
                  <a:pt x="3726919" y="0"/>
                </a:lnTo>
                <a:lnTo>
                  <a:pt x="3806086" y="62160"/>
                </a:lnTo>
                <a:lnTo>
                  <a:pt x="4437562" y="2139505"/>
                </a:lnTo>
                <a:close/>
              </a:path>
            </a:pathLst>
          </a:cu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82" name="Google Shape;182;p5"/>
          <p:cNvSpPr txBox="1"/>
          <p:nvPr>
            <p:ph type="title"/>
          </p:nvPr>
        </p:nvSpPr>
        <p:spPr>
          <a:xfrm>
            <a:off x="1032510" y="505460"/>
            <a:ext cx="9404985" cy="114808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i="0" lang="en-US" sz="3200" u="none" cap="none" strike="noStrike">
                <a:solidFill>
                  <a:schemeClr val="dk1"/>
                </a:solidFill>
                <a:latin typeface="Times New Roman"/>
                <a:ea typeface="Times New Roman"/>
                <a:cs typeface="Times New Roman"/>
                <a:sym typeface="Times New Roman"/>
              </a:rPr>
              <a:t>LITERATURE SURVEY</a:t>
            </a:r>
            <a:endParaRPr/>
          </a:p>
        </p:txBody>
      </p:sp>
      <p:sp>
        <p:nvSpPr>
          <p:cNvPr id="183" name="Google Shape;183;p5"/>
          <p:cNvSpPr txBox="1"/>
          <p:nvPr>
            <p:ph idx="1" type="body"/>
          </p:nvPr>
        </p:nvSpPr>
        <p:spPr>
          <a:xfrm>
            <a:off x="545785" y="1927395"/>
            <a:ext cx="11100300" cy="4487400"/>
          </a:xfrm>
          <a:prstGeom prst="rect">
            <a:avLst/>
          </a:prstGeom>
          <a:noFill/>
          <a:ln>
            <a:noFill/>
          </a:ln>
        </p:spPr>
        <p:txBody>
          <a:bodyPr anchorCtr="0" anchor="t" bIns="45700" lIns="91425" spcFirstLastPara="1" rIns="91425" wrap="square" tIns="45700">
            <a:normAutofit lnSpcReduction="10000"/>
          </a:bodyPr>
          <a:lstStyle/>
          <a:p>
            <a:pPr indent="0" lvl="2" marL="0" marR="0" rtl="0" algn="l">
              <a:lnSpc>
                <a:spcPct val="90000"/>
              </a:lnSpc>
              <a:spcBef>
                <a:spcPts val="0"/>
              </a:spcBef>
              <a:spcAft>
                <a:spcPts val="0"/>
              </a:spcAft>
              <a:buClr>
                <a:schemeClr val="dk1"/>
              </a:buClr>
              <a:buSzPts val="3200"/>
              <a:buFont typeface="Arial"/>
              <a:buNone/>
            </a:pPr>
            <a:r>
              <a:rPr b="0" i="0" lang="en-US" sz="3317" u="sng" cap="none" strike="noStrike">
                <a:solidFill>
                  <a:schemeClr val="dk1"/>
                </a:solidFill>
                <a:latin typeface="Times New Roman"/>
                <a:ea typeface="Times New Roman"/>
                <a:cs typeface="Times New Roman"/>
                <a:sym typeface="Times New Roman"/>
              </a:rPr>
              <a:t>RESEARCH PAPER 2</a:t>
            </a:r>
            <a:r>
              <a:rPr b="0" i="0" lang="en-US" sz="4494" u="none" cap="none" strike="noStrike">
                <a:solidFill>
                  <a:schemeClr val="dk1"/>
                </a:solidFill>
                <a:latin typeface="Times New Roman"/>
                <a:ea typeface="Times New Roman"/>
                <a:cs typeface="Times New Roman"/>
                <a:sym typeface="Times New Roman"/>
              </a:rPr>
              <a:t>:</a:t>
            </a:r>
            <a:endParaRPr b="0" i="0" sz="4494" u="none" cap="none" strike="noStrike">
              <a:solidFill>
                <a:schemeClr val="dk1"/>
              </a:solidFill>
              <a:latin typeface="Times New Roman"/>
              <a:ea typeface="Times New Roman"/>
              <a:cs typeface="Times New Roman"/>
              <a:sym typeface="Times New Roman"/>
            </a:endParaRPr>
          </a:p>
          <a:p>
            <a:pPr indent="0" lvl="2" marL="0" marR="0" rtl="0" algn="l">
              <a:lnSpc>
                <a:spcPct val="90000"/>
              </a:lnSpc>
              <a:spcBef>
                <a:spcPts val="0"/>
              </a:spcBef>
              <a:spcAft>
                <a:spcPts val="0"/>
              </a:spcAft>
              <a:buClr>
                <a:schemeClr val="dk1"/>
              </a:buClr>
              <a:buSzPts val="3200"/>
              <a:buFont typeface="Arial"/>
              <a:buNone/>
            </a:pPr>
            <a:r>
              <a:t/>
            </a:r>
            <a:endParaRPr sz="3200">
              <a:solidFill>
                <a:schemeClr val="dk1"/>
              </a:solidFill>
              <a:latin typeface="Times New Roman"/>
              <a:ea typeface="Times New Roman"/>
              <a:cs typeface="Times New Roman"/>
              <a:sym typeface="Times New Roman"/>
            </a:endParaRPr>
          </a:p>
          <a:p>
            <a:pPr indent="-389500" lvl="0" marL="457200" rtl="0" algn="just">
              <a:lnSpc>
                <a:spcPct val="115000"/>
              </a:lnSpc>
              <a:spcBef>
                <a:spcPts val="0"/>
              </a:spcBef>
              <a:spcAft>
                <a:spcPts val="0"/>
              </a:spcAft>
              <a:buClr>
                <a:schemeClr val="dk1"/>
              </a:buClr>
              <a:buSzPts val="2534"/>
              <a:buChar char="●"/>
            </a:pPr>
            <a:r>
              <a:rPr lang="en-US" sz="2533">
                <a:solidFill>
                  <a:schemeClr val="dk1"/>
                </a:solidFill>
                <a:latin typeface="Times New Roman"/>
                <a:ea typeface="Times New Roman"/>
                <a:cs typeface="Times New Roman"/>
                <a:sym typeface="Times New Roman"/>
              </a:rPr>
              <a:t>Shrawan Kumar Trivedi </a:t>
            </a:r>
            <a:r>
              <a:rPr b="1" lang="en-US" sz="2533">
                <a:solidFill>
                  <a:schemeClr val="dk1"/>
                </a:solidFill>
                <a:latin typeface="Times New Roman"/>
                <a:ea typeface="Times New Roman"/>
                <a:cs typeface="Times New Roman"/>
                <a:sym typeface="Times New Roman"/>
              </a:rPr>
              <a:t>[2]</a:t>
            </a:r>
            <a:r>
              <a:rPr lang="en-US" sz="2533">
                <a:solidFill>
                  <a:schemeClr val="dk1"/>
                </a:solidFill>
                <a:latin typeface="Times New Roman"/>
                <a:ea typeface="Times New Roman"/>
                <a:cs typeface="Times New Roman"/>
                <a:sym typeface="Times New Roman"/>
              </a:rPr>
              <a:t> focuses on evaluating the classification algorithms that can be deployed for discriminating emails into the categories of  spam and non-spam.</a:t>
            </a:r>
            <a:endParaRPr sz="2533">
              <a:solidFill>
                <a:schemeClr val="dk1"/>
              </a:solidFill>
              <a:latin typeface="Times New Roman"/>
              <a:ea typeface="Times New Roman"/>
              <a:cs typeface="Times New Roman"/>
              <a:sym typeface="Times New Roman"/>
            </a:endParaRPr>
          </a:p>
          <a:p>
            <a:pPr indent="-389500" lvl="0" marL="457200" rtl="0" algn="just">
              <a:lnSpc>
                <a:spcPct val="115000"/>
              </a:lnSpc>
              <a:spcBef>
                <a:spcPts val="0"/>
              </a:spcBef>
              <a:spcAft>
                <a:spcPts val="0"/>
              </a:spcAft>
              <a:buClr>
                <a:schemeClr val="dk1"/>
              </a:buClr>
              <a:buSzPts val="2534"/>
              <a:buFont typeface="Times New Roman"/>
              <a:buChar char="●"/>
            </a:pPr>
            <a:r>
              <a:rPr lang="en-US" sz="2533">
                <a:solidFill>
                  <a:schemeClr val="dk1"/>
                </a:solidFill>
                <a:latin typeface="Times New Roman"/>
                <a:ea typeface="Times New Roman"/>
                <a:cs typeface="Times New Roman"/>
                <a:sym typeface="Times New Roman"/>
              </a:rPr>
              <a:t>The dataset used is the Enron Email Corpus</a:t>
            </a:r>
            <a:endParaRPr sz="2533">
              <a:solidFill>
                <a:schemeClr val="dk1"/>
              </a:solidFill>
              <a:latin typeface="Times New Roman"/>
              <a:ea typeface="Times New Roman"/>
              <a:cs typeface="Times New Roman"/>
              <a:sym typeface="Times New Roman"/>
            </a:endParaRPr>
          </a:p>
          <a:p>
            <a:pPr indent="-389500" lvl="0" marL="457200" rtl="0" algn="just">
              <a:lnSpc>
                <a:spcPct val="115000"/>
              </a:lnSpc>
              <a:spcBef>
                <a:spcPts val="0"/>
              </a:spcBef>
              <a:spcAft>
                <a:spcPts val="0"/>
              </a:spcAft>
              <a:buClr>
                <a:schemeClr val="dk1"/>
              </a:buClr>
              <a:buSzPts val="2534"/>
              <a:buFont typeface="Times New Roman"/>
              <a:buChar char="●"/>
            </a:pPr>
            <a:r>
              <a:rPr lang="en-US" sz="2533">
                <a:solidFill>
                  <a:schemeClr val="dk1"/>
                </a:solidFill>
                <a:latin typeface="Times New Roman"/>
                <a:ea typeface="Times New Roman"/>
                <a:cs typeface="Times New Roman"/>
                <a:sym typeface="Times New Roman"/>
              </a:rPr>
              <a:t>The algorithms are compared on the performance metrics of F-rate(Precision and Recall), False Positive Rate and Training time.</a:t>
            </a:r>
            <a:endParaRPr sz="2533">
              <a:solidFill>
                <a:schemeClr val="dk1"/>
              </a:solidFill>
              <a:latin typeface="Times New Roman"/>
              <a:ea typeface="Times New Roman"/>
              <a:cs typeface="Times New Roman"/>
              <a:sym typeface="Times New Roman"/>
            </a:endParaRPr>
          </a:p>
          <a:p>
            <a:pPr indent="0" lvl="0" marL="0" marR="0" rtl="0" algn="just">
              <a:lnSpc>
                <a:spcPct val="90000"/>
              </a:lnSpc>
              <a:spcBef>
                <a:spcPts val="500"/>
              </a:spcBef>
              <a:spcAft>
                <a:spcPts val="0"/>
              </a:spcAft>
              <a:buNone/>
            </a:pPr>
            <a:r>
              <a:t/>
            </a:r>
            <a:endParaRPr sz="2833">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800"/>
              <a:buFont typeface="Arial"/>
              <a:buNone/>
            </a:pPr>
            <a:r>
              <a:t/>
            </a:r>
            <a:endParaRPr b="0" i="0" sz="3233"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6"/>
          <p:cNvSpPr/>
          <p:nvPr/>
        </p:nvSpPr>
        <p:spPr>
          <a:xfrm rot="5400000">
            <a:off x="-385762" y="385763"/>
            <a:ext cx="3589338" cy="2817813"/>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89" name="Google Shape;189;p6"/>
          <p:cNvSpPr/>
          <p:nvPr/>
        </p:nvSpPr>
        <p:spPr>
          <a:xfrm rot="6414501">
            <a:off x="9388475" y="3976688"/>
            <a:ext cx="4437063" cy="2138363"/>
          </a:xfrm>
          <a:custGeom>
            <a:rect b="b" l="l" r="r" t="t"/>
            <a:pathLst>
              <a:path extrusionOk="0" h="2139505" w="4437562">
                <a:moveTo>
                  <a:pt x="0" y="2139505"/>
                </a:moveTo>
                <a:lnTo>
                  <a:pt x="0" y="1132918"/>
                </a:lnTo>
                <a:lnTo>
                  <a:pt x="3726919" y="0"/>
                </a:lnTo>
                <a:lnTo>
                  <a:pt x="3806086" y="62160"/>
                </a:lnTo>
                <a:lnTo>
                  <a:pt x="4437562" y="2139505"/>
                </a:lnTo>
                <a:close/>
              </a:path>
            </a:pathLst>
          </a:cu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90" name="Google Shape;190;p6"/>
          <p:cNvSpPr txBox="1"/>
          <p:nvPr>
            <p:ph type="title"/>
          </p:nvPr>
        </p:nvSpPr>
        <p:spPr>
          <a:xfrm>
            <a:off x="991235" y="332740"/>
            <a:ext cx="9776661" cy="114808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i="0" lang="en-US" sz="3200" u="none" cap="none" strike="noStrike">
                <a:solidFill>
                  <a:schemeClr val="dk1"/>
                </a:solidFill>
                <a:latin typeface="Times New Roman"/>
                <a:ea typeface="Times New Roman"/>
                <a:cs typeface="Times New Roman"/>
                <a:sym typeface="Times New Roman"/>
              </a:rPr>
              <a:t>LITERATURE SURVEY</a:t>
            </a:r>
            <a:endParaRPr/>
          </a:p>
        </p:txBody>
      </p:sp>
      <p:sp>
        <p:nvSpPr>
          <p:cNvPr id="191" name="Google Shape;191;p6"/>
          <p:cNvSpPr txBox="1"/>
          <p:nvPr>
            <p:ph idx="1" type="body"/>
          </p:nvPr>
        </p:nvSpPr>
        <p:spPr>
          <a:xfrm>
            <a:off x="991235" y="1653541"/>
            <a:ext cx="10886340" cy="4516254"/>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b="0" i="0" lang="en-US" sz="2800" u="sng" cap="none" strike="noStrike">
                <a:solidFill>
                  <a:schemeClr val="dk1"/>
                </a:solidFill>
                <a:latin typeface="Times New Roman"/>
                <a:ea typeface="Times New Roman"/>
                <a:cs typeface="Times New Roman"/>
                <a:sym typeface="Times New Roman"/>
              </a:rPr>
              <a:t>RESEARCH PAPER 3</a:t>
            </a:r>
            <a:r>
              <a:rPr b="0" i="0" lang="en-US" sz="2800" u="none" cap="none" strike="noStrike">
                <a:solidFill>
                  <a:schemeClr val="dk1"/>
                </a:solidFill>
                <a:latin typeface="Times New Roman"/>
                <a:ea typeface="Times New Roman"/>
                <a:cs typeface="Times New Roman"/>
                <a:sym typeface="Times New Roman"/>
              </a:rPr>
              <a:t>:</a:t>
            </a:r>
            <a:endParaRPr b="0" i="0" sz="28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chemeClr val="dk1"/>
              </a:buClr>
              <a:buSzPts val="2800"/>
              <a:buFont typeface="Arial"/>
              <a:buNone/>
            </a:pPr>
            <a:r>
              <a:t/>
            </a:r>
            <a:endParaRPr sz="2800">
              <a:solidFill>
                <a:schemeClr val="dk1"/>
              </a:solidFill>
              <a:latin typeface="Times New Roman"/>
              <a:ea typeface="Times New Roman"/>
              <a:cs typeface="Times New Roman"/>
              <a:sym typeface="Times New Roman"/>
            </a:endParaRPr>
          </a:p>
          <a:p>
            <a:pPr indent="-349250" lvl="0" marL="457200" rtl="0" algn="just">
              <a:lnSpc>
                <a:spcPct val="115000"/>
              </a:lnSpc>
              <a:spcBef>
                <a:spcPts val="0"/>
              </a:spcBef>
              <a:spcAft>
                <a:spcPts val="0"/>
              </a:spcAft>
              <a:buClr>
                <a:schemeClr val="dk1"/>
              </a:buClr>
              <a:buSzPts val="1900"/>
              <a:buChar char="●"/>
            </a:pPr>
            <a:r>
              <a:rPr lang="en-US" sz="2500">
                <a:solidFill>
                  <a:schemeClr val="dk1"/>
                </a:solidFill>
                <a:latin typeface="Times New Roman"/>
                <a:ea typeface="Times New Roman"/>
                <a:cs typeface="Times New Roman"/>
                <a:sym typeface="Times New Roman"/>
              </a:rPr>
              <a:t>Michael Crawford</a:t>
            </a:r>
            <a:r>
              <a:rPr i="1" lang="en-US" sz="2500">
                <a:solidFill>
                  <a:schemeClr val="dk1"/>
                </a:solidFill>
                <a:latin typeface="Times New Roman"/>
                <a:ea typeface="Times New Roman"/>
                <a:cs typeface="Times New Roman"/>
                <a:sym typeface="Times New Roman"/>
              </a:rPr>
              <a:t> et al</a:t>
            </a:r>
            <a:r>
              <a:rPr lang="en-US" sz="2500">
                <a:solidFill>
                  <a:schemeClr val="dk1"/>
                </a:solidFill>
                <a:latin typeface="Times New Roman"/>
                <a:ea typeface="Times New Roman"/>
                <a:cs typeface="Times New Roman"/>
                <a:sym typeface="Times New Roman"/>
              </a:rPr>
              <a:t>. </a:t>
            </a:r>
            <a:r>
              <a:rPr b="1" lang="en-US" sz="2500">
                <a:solidFill>
                  <a:schemeClr val="dk1"/>
                </a:solidFill>
                <a:latin typeface="Times New Roman"/>
                <a:ea typeface="Times New Roman"/>
                <a:cs typeface="Times New Roman"/>
                <a:sym typeface="Times New Roman"/>
              </a:rPr>
              <a:t>[3] </a:t>
            </a:r>
            <a:r>
              <a:rPr lang="en-US" sz="2500">
                <a:solidFill>
                  <a:schemeClr val="dk1"/>
                </a:solidFill>
                <a:latin typeface="Times New Roman"/>
                <a:ea typeface="Times New Roman"/>
                <a:cs typeface="Times New Roman"/>
                <a:sym typeface="Times New Roman"/>
              </a:rPr>
              <a:t>in their paper detects the existence of spam when it comes to e-commerce reviews.</a:t>
            </a:r>
            <a:endParaRPr sz="2500">
              <a:solidFill>
                <a:schemeClr val="dk1"/>
              </a:solidFill>
              <a:latin typeface="Times New Roman"/>
              <a:ea typeface="Times New Roman"/>
              <a:cs typeface="Times New Roman"/>
              <a:sym typeface="Times New Roman"/>
            </a:endParaRPr>
          </a:p>
          <a:p>
            <a:pPr indent="-349250" lvl="0" marL="457200" rtl="0" algn="just">
              <a:lnSpc>
                <a:spcPct val="115000"/>
              </a:lnSpc>
              <a:spcBef>
                <a:spcPts val="0"/>
              </a:spcBef>
              <a:spcAft>
                <a:spcPts val="0"/>
              </a:spcAft>
              <a:buClr>
                <a:schemeClr val="dk1"/>
              </a:buClr>
              <a:buSzPts val="1900"/>
              <a:buFont typeface="Times New Roman"/>
              <a:buChar char="●"/>
            </a:pPr>
            <a:r>
              <a:rPr lang="en-US" sz="2500">
                <a:solidFill>
                  <a:schemeClr val="dk1"/>
                </a:solidFill>
                <a:latin typeface="Times New Roman"/>
                <a:ea typeface="Times New Roman"/>
                <a:cs typeface="Times New Roman"/>
                <a:sym typeface="Times New Roman"/>
              </a:rPr>
              <a:t>It examines several datasets such as Amazon product reviews, Yelp reservation services among others.</a:t>
            </a:r>
            <a:endParaRPr sz="2500">
              <a:solidFill>
                <a:schemeClr val="dk1"/>
              </a:solidFill>
              <a:latin typeface="Times New Roman"/>
              <a:ea typeface="Times New Roman"/>
              <a:cs typeface="Times New Roman"/>
              <a:sym typeface="Times New Roman"/>
            </a:endParaRPr>
          </a:p>
          <a:p>
            <a:pPr indent="-349250" lvl="0" marL="457200" rtl="0" algn="just">
              <a:lnSpc>
                <a:spcPct val="115000"/>
              </a:lnSpc>
              <a:spcBef>
                <a:spcPts val="0"/>
              </a:spcBef>
              <a:spcAft>
                <a:spcPts val="0"/>
              </a:spcAft>
              <a:buClr>
                <a:schemeClr val="dk1"/>
              </a:buClr>
              <a:buSzPts val="1900"/>
              <a:buFont typeface="Times New Roman"/>
              <a:buChar char="●"/>
            </a:pPr>
            <a:r>
              <a:rPr lang="en-US" sz="2500">
                <a:solidFill>
                  <a:schemeClr val="dk1"/>
                </a:solidFill>
                <a:latin typeface="Times New Roman"/>
                <a:ea typeface="Times New Roman"/>
                <a:cs typeface="Times New Roman"/>
                <a:sym typeface="Times New Roman"/>
              </a:rPr>
              <a:t>The paper focuses on finding a suitable pre processing method using Natural Languages Processing followed by an efficient classification algorithm on the basis of Accuracy and F-score.</a:t>
            </a:r>
            <a:endParaRPr sz="2500">
              <a:solidFill>
                <a:schemeClr val="dk1"/>
              </a:solidFill>
              <a:latin typeface="Times New Roman"/>
              <a:ea typeface="Times New Roman"/>
              <a:cs typeface="Times New Roman"/>
              <a:sym typeface="Times New Roman"/>
            </a:endParaRPr>
          </a:p>
          <a:p>
            <a:pPr indent="-50800" lvl="0" marL="228600" marR="0" rtl="0" algn="l">
              <a:lnSpc>
                <a:spcPct val="90000"/>
              </a:lnSpc>
              <a:spcBef>
                <a:spcPts val="1000"/>
              </a:spcBef>
              <a:spcAft>
                <a:spcPts val="0"/>
              </a:spcAft>
              <a:buClr>
                <a:schemeClr val="dk1"/>
              </a:buClr>
              <a:buSzPts val="2800"/>
              <a:buFont typeface="Times New Roman"/>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7"/>
          <p:cNvSpPr/>
          <p:nvPr/>
        </p:nvSpPr>
        <p:spPr>
          <a:xfrm rot="5400000">
            <a:off x="-385762" y="385763"/>
            <a:ext cx="3589338" cy="2817813"/>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97" name="Google Shape;197;p7"/>
          <p:cNvSpPr/>
          <p:nvPr/>
        </p:nvSpPr>
        <p:spPr>
          <a:xfrm rot="6414501">
            <a:off x="9388475" y="3976688"/>
            <a:ext cx="4437063" cy="2138363"/>
          </a:xfrm>
          <a:custGeom>
            <a:rect b="b" l="l" r="r" t="t"/>
            <a:pathLst>
              <a:path extrusionOk="0" h="2139505" w="4437562">
                <a:moveTo>
                  <a:pt x="0" y="2139505"/>
                </a:moveTo>
                <a:lnTo>
                  <a:pt x="0" y="1132918"/>
                </a:lnTo>
                <a:lnTo>
                  <a:pt x="3726919" y="0"/>
                </a:lnTo>
                <a:lnTo>
                  <a:pt x="3806086" y="62160"/>
                </a:lnTo>
                <a:lnTo>
                  <a:pt x="4437562" y="2139505"/>
                </a:lnTo>
                <a:close/>
              </a:path>
            </a:pathLst>
          </a:cu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98" name="Google Shape;198;p7"/>
          <p:cNvSpPr txBox="1"/>
          <p:nvPr>
            <p:ph type="title"/>
          </p:nvPr>
        </p:nvSpPr>
        <p:spPr>
          <a:xfrm>
            <a:off x="1055370" y="260350"/>
            <a:ext cx="9404985" cy="140081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i="0" lang="en-US" sz="3200" u="none" cap="none" strike="noStrike">
                <a:solidFill>
                  <a:schemeClr val="dk1"/>
                </a:solidFill>
                <a:latin typeface="Times New Roman"/>
                <a:ea typeface="Times New Roman"/>
                <a:cs typeface="Times New Roman"/>
                <a:sym typeface="Times New Roman"/>
              </a:rPr>
              <a:t>LITERATURE SURVEY</a:t>
            </a:r>
            <a:endParaRPr/>
          </a:p>
        </p:txBody>
      </p:sp>
      <p:sp>
        <p:nvSpPr>
          <p:cNvPr id="199" name="Google Shape;199;p7"/>
          <p:cNvSpPr txBox="1"/>
          <p:nvPr>
            <p:ph idx="1" type="body"/>
          </p:nvPr>
        </p:nvSpPr>
        <p:spPr>
          <a:xfrm>
            <a:off x="964400" y="1614300"/>
            <a:ext cx="11093400" cy="48672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Arial"/>
              <a:buNone/>
            </a:pPr>
            <a:r>
              <a:rPr b="0" i="0" lang="en-US" sz="3200" u="sng" cap="none" strike="noStrike">
                <a:solidFill>
                  <a:schemeClr val="dk1"/>
                </a:solidFill>
                <a:latin typeface="Times New Roman"/>
                <a:ea typeface="Times New Roman"/>
                <a:cs typeface="Times New Roman"/>
                <a:sym typeface="Times New Roman"/>
              </a:rPr>
              <a:t>RESEARCH PAPER 4</a:t>
            </a:r>
            <a:r>
              <a:rPr b="0" i="0" lang="en-US" sz="3200" u="none" cap="none" strike="noStrike">
                <a:solidFill>
                  <a:schemeClr val="dk1"/>
                </a:solidFill>
                <a:latin typeface="Times New Roman"/>
                <a:ea typeface="Times New Roman"/>
                <a:cs typeface="Times New Roman"/>
                <a:sym typeface="Times New Roman"/>
              </a:rPr>
              <a:t>:</a:t>
            </a:r>
            <a:endParaRPr/>
          </a:p>
          <a:p>
            <a:pPr indent="-393700" lvl="0" marL="457200" rtl="0" algn="l">
              <a:spcBef>
                <a:spcPts val="500"/>
              </a:spcBef>
              <a:spcAft>
                <a:spcPts val="0"/>
              </a:spcAft>
              <a:buSzPts val="2600"/>
              <a:buFont typeface="Noto Sans Symbols"/>
              <a:buChar char="●"/>
            </a:pPr>
            <a:r>
              <a:rPr lang="en-US" sz="2600">
                <a:solidFill>
                  <a:schemeClr val="dk1"/>
                </a:solidFill>
                <a:latin typeface="Times New Roman"/>
                <a:ea typeface="Times New Roman"/>
                <a:cs typeface="Times New Roman"/>
                <a:sym typeface="Times New Roman"/>
              </a:rPr>
              <a:t>Tishenko Viktor Nikolaevich </a:t>
            </a:r>
            <a:r>
              <a:rPr i="1" lang="en-US" sz="2600">
                <a:solidFill>
                  <a:schemeClr val="dk1"/>
                </a:solidFill>
                <a:latin typeface="Times New Roman"/>
                <a:ea typeface="Times New Roman"/>
                <a:cs typeface="Times New Roman"/>
                <a:sym typeface="Times New Roman"/>
              </a:rPr>
              <a:t>et Al</a:t>
            </a:r>
            <a:r>
              <a:rPr b="1" i="1" lang="en-US" sz="2600">
                <a:solidFill>
                  <a:schemeClr val="dk1"/>
                </a:solidFill>
                <a:latin typeface="Times New Roman"/>
                <a:ea typeface="Times New Roman"/>
                <a:cs typeface="Times New Roman"/>
                <a:sym typeface="Times New Roman"/>
              </a:rPr>
              <a:t> </a:t>
            </a:r>
            <a:r>
              <a:rPr b="1" lang="en-US" sz="2600">
                <a:solidFill>
                  <a:schemeClr val="dk1"/>
                </a:solidFill>
                <a:latin typeface="Times New Roman"/>
                <a:ea typeface="Times New Roman"/>
                <a:cs typeface="Times New Roman"/>
                <a:sym typeface="Times New Roman"/>
              </a:rPr>
              <a:t>[4]</a:t>
            </a:r>
            <a:r>
              <a:rPr lang="en-US" sz="2600">
                <a:solidFill>
                  <a:schemeClr val="dk1"/>
                </a:solidFill>
                <a:latin typeface="Times New Roman"/>
                <a:ea typeface="Times New Roman"/>
                <a:cs typeface="Times New Roman"/>
                <a:sym typeface="Times New Roman"/>
              </a:rPr>
              <a:t> have facilitated a malware detection system for URL with high degree of accuracy</a:t>
            </a:r>
            <a:endParaRPr sz="2600">
              <a:solidFill>
                <a:schemeClr val="dk1"/>
              </a:solidFill>
              <a:latin typeface="Times New Roman"/>
              <a:ea typeface="Times New Roman"/>
              <a:cs typeface="Times New Roman"/>
              <a:sym typeface="Times New Roman"/>
            </a:endParaRPr>
          </a:p>
          <a:p>
            <a:pPr indent="-393700" lvl="0" marL="457200" rtl="0" algn="l">
              <a:spcBef>
                <a:spcPts val="0"/>
              </a:spcBef>
              <a:spcAft>
                <a:spcPts val="0"/>
              </a:spcAft>
              <a:buSzPts val="2600"/>
              <a:buFont typeface="Times New Roman"/>
              <a:buChar char="●"/>
            </a:pPr>
            <a:r>
              <a:rPr lang="en-US" sz="2600">
                <a:solidFill>
                  <a:schemeClr val="dk1"/>
                </a:solidFill>
                <a:latin typeface="Times New Roman"/>
                <a:ea typeface="Times New Roman"/>
                <a:cs typeface="Times New Roman"/>
                <a:sym typeface="Times New Roman"/>
              </a:rPr>
              <a:t>The experimental dataset for malicious URL detection model includes: 470.000 URLs , of which about 70.000 URLs are malicious and 400.000 URLs are safe. </a:t>
            </a:r>
            <a:endParaRPr sz="2600">
              <a:solidFill>
                <a:schemeClr val="dk1"/>
              </a:solidFill>
              <a:latin typeface="Times New Roman"/>
              <a:ea typeface="Times New Roman"/>
              <a:cs typeface="Times New Roman"/>
              <a:sym typeface="Times New Roman"/>
            </a:endParaRPr>
          </a:p>
          <a:p>
            <a:pPr indent="-393700" lvl="0" marL="457200" rtl="0" algn="l">
              <a:spcBef>
                <a:spcPts val="0"/>
              </a:spcBef>
              <a:spcAft>
                <a:spcPts val="0"/>
              </a:spcAft>
              <a:buSzPts val="2600"/>
              <a:buFont typeface="Times New Roman"/>
              <a:buChar char="●"/>
            </a:pPr>
            <a:r>
              <a:rPr lang="en-US" sz="2600">
                <a:solidFill>
                  <a:schemeClr val="dk1"/>
                </a:solidFill>
                <a:latin typeface="Times New Roman"/>
                <a:ea typeface="Times New Roman"/>
                <a:cs typeface="Times New Roman"/>
                <a:sym typeface="Times New Roman"/>
              </a:rPr>
              <a:t>The Model had an accuracy of 93.39% using Support Vector Machine and 99.77% using Random Forest</a:t>
            </a:r>
            <a:endParaRPr sz="2600">
              <a:solidFill>
                <a:schemeClr val="dk1"/>
              </a:solidFill>
              <a:latin typeface="Times New Roman"/>
              <a:ea typeface="Times New Roman"/>
              <a:cs typeface="Times New Roman"/>
              <a:sym typeface="Times New Roman"/>
            </a:endParaRPr>
          </a:p>
          <a:p>
            <a:pPr indent="0" lvl="0" marL="0" rtl="0" algn="l">
              <a:spcBef>
                <a:spcPts val="500"/>
              </a:spcBef>
              <a:spcAft>
                <a:spcPts val="0"/>
              </a:spcAft>
              <a:buNone/>
            </a:pPr>
            <a:r>
              <a:t/>
            </a:r>
            <a:endParaRPr sz="24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8"/>
          <p:cNvSpPr/>
          <p:nvPr/>
        </p:nvSpPr>
        <p:spPr>
          <a:xfrm rot="5400000">
            <a:off x="-385762" y="385763"/>
            <a:ext cx="3589338" cy="2817813"/>
          </a:xfrm>
          <a:prstGeom prst="rtTriangle">
            <a:avLst/>
          </a:pr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205" name="Google Shape;205;p8"/>
          <p:cNvSpPr/>
          <p:nvPr/>
        </p:nvSpPr>
        <p:spPr>
          <a:xfrm rot="6414501">
            <a:off x="9388475" y="3976688"/>
            <a:ext cx="4437063" cy="2138363"/>
          </a:xfrm>
          <a:custGeom>
            <a:rect b="b" l="l" r="r" t="t"/>
            <a:pathLst>
              <a:path extrusionOk="0" h="2139505" w="4437562">
                <a:moveTo>
                  <a:pt x="0" y="2139505"/>
                </a:moveTo>
                <a:lnTo>
                  <a:pt x="0" y="1132918"/>
                </a:lnTo>
                <a:lnTo>
                  <a:pt x="3726919" y="0"/>
                </a:lnTo>
                <a:lnTo>
                  <a:pt x="3806086" y="62160"/>
                </a:lnTo>
                <a:lnTo>
                  <a:pt x="4437562" y="2139505"/>
                </a:lnTo>
                <a:close/>
              </a:path>
            </a:pathLst>
          </a:custGeom>
          <a:solidFill>
            <a:srgbClr val="F8941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206" name="Google Shape;206;p8"/>
          <p:cNvSpPr txBox="1"/>
          <p:nvPr>
            <p:ph type="title"/>
          </p:nvPr>
        </p:nvSpPr>
        <p:spPr>
          <a:xfrm>
            <a:off x="838200" y="204725"/>
            <a:ext cx="10515600" cy="1330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None/>
            </a:pPr>
            <a:r>
              <a:rPr lang="en-US" sz="3200">
                <a:latin typeface="Times New Roman"/>
                <a:ea typeface="Times New Roman"/>
                <a:cs typeface="Times New Roman"/>
                <a:sym typeface="Times New Roman"/>
              </a:rPr>
              <a:t>             </a:t>
            </a:r>
            <a:r>
              <a:rPr b="1" lang="en-US" sz="3200">
                <a:latin typeface="Times New Roman"/>
                <a:ea typeface="Times New Roman"/>
                <a:cs typeface="Times New Roman"/>
                <a:sym typeface="Times New Roman"/>
              </a:rPr>
              <a:t> </a:t>
            </a:r>
            <a:r>
              <a:rPr b="1" lang="en-US" sz="3200">
                <a:latin typeface="Times New Roman"/>
                <a:ea typeface="Times New Roman"/>
                <a:cs typeface="Times New Roman"/>
                <a:sym typeface="Times New Roman"/>
              </a:rPr>
              <a:t>L</a:t>
            </a:r>
            <a:r>
              <a:rPr b="1" lang="en-US" sz="3200">
                <a:latin typeface="Times New Roman"/>
                <a:ea typeface="Times New Roman"/>
                <a:cs typeface="Times New Roman"/>
                <a:sym typeface="Times New Roman"/>
              </a:rPr>
              <a:t>ITERATURE SURVEY</a:t>
            </a:r>
            <a:endParaRPr b="1" sz="3200">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sz="3200" u="sng">
              <a:latin typeface="Times New Roman"/>
              <a:ea typeface="Times New Roman"/>
              <a:cs typeface="Times New Roman"/>
              <a:sym typeface="Times New Roman"/>
            </a:endParaRPr>
          </a:p>
          <a:p>
            <a:pPr indent="0" lvl="0" marL="0" rtl="0" algn="l">
              <a:lnSpc>
                <a:spcPct val="90000"/>
              </a:lnSpc>
              <a:spcBef>
                <a:spcPts val="0"/>
              </a:spcBef>
              <a:spcAft>
                <a:spcPts val="0"/>
              </a:spcAft>
              <a:buNone/>
            </a:pPr>
            <a:r>
              <a:rPr b="0" i="0" lang="en-US" sz="3200" u="sng" cap="none" strike="noStrike">
                <a:solidFill>
                  <a:schemeClr val="dk1"/>
                </a:solidFill>
                <a:latin typeface="Times New Roman"/>
                <a:ea typeface="Times New Roman"/>
                <a:cs typeface="Times New Roman"/>
                <a:sym typeface="Times New Roman"/>
              </a:rPr>
              <a:t>RESEARCH PAPER 5:</a:t>
            </a:r>
            <a:endParaRPr/>
          </a:p>
        </p:txBody>
      </p:sp>
      <p:sp>
        <p:nvSpPr>
          <p:cNvPr id="207" name="Google Shape;207;p8"/>
          <p:cNvSpPr txBox="1"/>
          <p:nvPr>
            <p:ph idx="1" type="body"/>
          </p:nvPr>
        </p:nvSpPr>
        <p:spPr>
          <a:xfrm>
            <a:off x="420775" y="932800"/>
            <a:ext cx="10684200" cy="47550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t/>
            </a:r>
            <a:endParaRPr sz="2800">
              <a:solidFill>
                <a:schemeClr val="dk1"/>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chemeClr val="dk1"/>
              </a:buClr>
              <a:buSzPts val="2800"/>
              <a:buFont typeface="Arial"/>
              <a:buNone/>
            </a:pPr>
            <a:r>
              <a:t/>
            </a:r>
            <a:endParaRPr sz="2800">
              <a:solidFill>
                <a:schemeClr val="dk1"/>
              </a:solidFill>
              <a:latin typeface="Times New Roman"/>
              <a:ea typeface="Times New Roman"/>
              <a:cs typeface="Times New Roman"/>
              <a:sym typeface="Times New Roman"/>
            </a:endParaRPr>
          </a:p>
          <a:p>
            <a:pPr indent="-393700" lvl="0" marL="457200" marR="0" rtl="0" algn="l">
              <a:lnSpc>
                <a:spcPct val="90000"/>
              </a:lnSpc>
              <a:spcBef>
                <a:spcPts val="1000"/>
              </a:spcBef>
              <a:spcAft>
                <a:spcPts val="0"/>
              </a:spcAft>
              <a:buSzPts val="2600"/>
              <a:buFont typeface="Times New Roman"/>
              <a:buChar char="●"/>
            </a:pPr>
            <a:r>
              <a:rPr lang="en-US" sz="2600">
                <a:solidFill>
                  <a:schemeClr val="dk1"/>
                </a:solidFill>
                <a:latin typeface="Times New Roman"/>
                <a:ea typeface="Times New Roman"/>
                <a:cs typeface="Times New Roman"/>
                <a:sym typeface="Times New Roman"/>
              </a:rPr>
              <a:t>N.Vanitha</a:t>
            </a:r>
            <a:r>
              <a:rPr i="1" lang="en-US" sz="2600">
                <a:solidFill>
                  <a:schemeClr val="dk1"/>
                </a:solidFill>
                <a:latin typeface="Times New Roman"/>
                <a:ea typeface="Times New Roman"/>
                <a:cs typeface="Times New Roman"/>
                <a:sym typeface="Times New Roman"/>
              </a:rPr>
              <a:t> et Al</a:t>
            </a:r>
            <a:r>
              <a:rPr b="1" i="1" lang="en-US" sz="2600">
                <a:solidFill>
                  <a:schemeClr val="dk1"/>
                </a:solidFill>
                <a:latin typeface="Times New Roman"/>
                <a:ea typeface="Times New Roman"/>
                <a:cs typeface="Times New Roman"/>
                <a:sym typeface="Times New Roman"/>
              </a:rPr>
              <a:t> </a:t>
            </a:r>
            <a:r>
              <a:rPr b="1" lang="en-US" sz="2600">
                <a:solidFill>
                  <a:schemeClr val="dk1"/>
                </a:solidFill>
                <a:latin typeface="Times New Roman"/>
                <a:ea typeface="Times New Roman"/>
                <a:cs typeface="Times New Roman"/>
                <a:sym typeface="Times New Roman"/>
              </a:rPr>
              <a:t>[5]</a:t>
            </a:r>
            <a:r>
              <a:rPr lang="en-US" sz="2600">
                <a:solidFill>
                  <a:schemeClr val="dk1"/>
                </a:solidFill>
                <a:latin typeface="Times New Roman"/>
                <a:ea typeface="Times New Roman"/>
                <a:cs typeface="Times New Roman"/>
                <a:sym typeface="Times New Roman"/>
              </a:rPr>
              <a:t>evaluated </a:t>
            </a:r>
            <a:r>
              <a:rPr lang="en-US" sz="2600">
                <a:solidFill>
                  <a:schemeClr val="dk1"/>
                </a:solidFill>
                <a:latin typeface="Times New Roman"/>
                <a:ea typeface="Times New Roman"/>
                <a:cs typeface="Times New Roman"/>
                <a:sym typeface="Times New Roman"/>
              </a:rPr>
              <a:t>logistic</a:t>
            </a:r>
            <a:r>
              <a:rPr lang="en-US" sz="2600">
                <a:solidFill>
                  <a:schemeClr val="dk1"/>
                </a:solidFill>
                <a:latin typeface="Times New Roman"/>
                <a:ea typeface="Times New Roman"/>
                <a:cs typeface="Times New Roman"/>
                <a:sym typeface="Times New Roman"/>
              </a:rPr>
              <a:t> regression as the driver algorithm for malware detection in URL</a:t>
            </a:r>
            <a:endParaRPr sz="2600">
              <a:solidFill>
                <a:schemeClr val="dk1"/>
              </a:solidFill>
            </a:endParaRPr>
          </a:p>
          <a:p>
            <a:pPr indent="-393700" lvl="0" marL="457200" marR="0" rtl="0" algn="l">
              <a:lnSpc>
                <a:spcPct val="90000"/>
              </a:lnSpc>
              <a:spcBef>
                <a:spcPts val="0"/>
              </a:spcBef>
              <a:spcAft>
                <a:spcPts val="0"/>
              </a:spcAft>
              <a:buSzPts val="2600"/>
              <a:buFont typeface="Times New Roman"/>
              <a:buChar char="●"/>
            </a:pPr>
            <a:r>
              <a:rPr lang="en-US" sz="2600">
                <a:solidFill>
                  <a:schemeClr val="dk1"/>
                </a:solidFill>
                <a:latin typeface="Times New Roman"/>
                <a:ea typeface="Times New Roman"/>
                <a:cs typeface="Times New Roman"/>
                <a:sym typeface="Times New Roman"/>
              </a:rPr>
              <a:t>The model is trained for multiple times with different data split ratio such as 1:1, 1:4, 10:1 and compared with previous models and the learning accuracy score is compared.</a:t>
            </a:r>
            <a:endParaRPr sz="2600">
              <a:solidFill>
                <a:schemeClr val="dk1"/>
              </a:solidFill>
              <a:latin typeface="Times New Roman"/>
              <a:ea typeface="Times New Roman"/>
              <a:cs typeface="Times New Roman"/>
              <a:sym typeface="Times New Roman"/>
            </a:endParaRPr>
          </a:p>
          <a:p>
            <a:pPr indent="-393700" lvl="0" marL="457200" marR="0" rtl="0" algn="l">
              <a:lnSpc>
                <a:spcPct val="90000"/>
              </a:lnSpc>
              <a:spcBef>
                <a:spcPts val="0"/>
              </a:spcBef>
              <a:spcAft>
                <a:spcPts val="0"/>
              </a:spcAft>
              <a:buSzPts val="2600"/>
              <a:buFont typeface="Times New Roman"/>
              <a:buChar char="●"/>
            </a:pPr>
            <a:r>
              <a:rPr i="0" lang="en-US" sz="2600" u="none" cap="none" strike="noStrike">
                <a:solidFill>
                  <a:schemeClr val="dk1"/>
                </a:solidFill>
                <a:latin typeface="Times New Roman"/>
                <a:ea typeface="Times New Roman"/>
                <a:cs typeface="Times New Roman"/>
                <a:sym typeface="Times New Roman"/>
              </a:rPr>
              <a:t>The dataset is obtained from </a:t>
            </a:r>
            <a:r>
              <a:rPr lang="en-US" sz="2600">
                <a:solidFill>
                  <a:schemeClr val="dk1"/>
                </a:solidFill>
                <a:latin typeface="Times New Roman"/>
                <a:ea typeface="Times New Roman"/>
                <a:cs typeface="Times New Roman"/>
                <a:sym typeface="Times New Roman"/>
              </a:rPr>
              <a:t>phish tank</a:t>
            </a:r>
            <a:endParaRPr sz="2600">
              <a:solidFill>
                <a:schemeClr val="dk1"/>
              </a:solidFill>
            </a:endParaRPr>
          </a:p>
          <a:p>
            <a:pPr indent="-393700" lvl="0" marL="457200" marR="0" rtl="0" algn="l">
              <a:lnSpc>
                <a:spcPct val="90000"/>
              </a:lnSpc>
              <a:spcBef>
                <a:spcPts val="0"/>
              </a:spcBef>
              <a:spcAft>
                <a:spcPts val="0"/>
              </a:spcAft>
              <a:buSzPts val="2600"/>
              <a:buFont typeface="Times New Roman"/>
              <a:buChar char="●"/>
            </a:pPr>
            <a:r>
              <a:rPr i="0" lang="en-US" sz="2600" u="none" cap="none" strike="noStrike">
                <a:solidFill>
                  <a:schemeClr val="dk1"/>
                </a:solidFill>
                <a:latin typeface="Times New Roman"/>
                <a:ea typeface="Times New Roman"/>
                <a:cs typeface="Times New Roman"/>
                <a:sym typeface="Times New Roman"/>
              </a:rPr>
              <a:t>The model presented in this work achieves the said accuracy of 9</a:t>
            </a:r>
            <a:r>
              <a:rPr lang="en-US" sz="2600">
                <a:solidFill>
                  <a:schemeClr val="dk1"/>
                </a:solidFill>
                <a:latin typeface="Times New Roman"/>
                <a:ea typeface="Times New Roman"/>
                <a:cs typeface="Times New Roman"/>
                <a:sym typeface="Times New Roman"/>
              </a:rPr>
              <a:t>8</a:t>
            </a:r>
            <a:r>
              <a:rPr i="0" lang="en-US" sz="2600" u="none" cap="none" strike="noStrike">
                <a:solidFill>
                  <a:schemeClr val="dk1"/>
                </a:solidFill>
                <a:latin typeface="Times New Roman"/>
                <a:ea typeface="Times New Roman"/>
                <a:cs typeface="Times New Roman"/>
                <a:sym typeface="Times New Roman"/>
              </a:rPr>
              <a:t>.42%</a:t>
            </a:r>
            <a:r>
              <a:rPr lang="en-US" sz="2600">
                <a:solidFill>
                  <a:schemeClr val="dk1"/>
                </a:solidFill>
                <a:latin typeface="Times New Roman"/>
                <a:ea typeface="Times New Roman"/>
                <a:cs typeface="Times New Roman"/>
                <a:sym typeface="Times New Roman"/>
              </a:rPr>
              <a:t> using logistic regression at lower tim</a:t>
            </a:r>
            <a:r>
              <a:rPr lang="en-US" sz="2600">
                <a:solidFill>
                  <a:schemeClr val="dk1"/>
                </a:solidFill>
                <a:latin typeface="Times New Roman"/>
                <a:ea typeface="Times New Roman"/>
                <a:cs typeface="Times New Roman"/>
                <a:sym typeface="Times New Roman"/>
              </a:rPr>
              <a:t>e complexity</a:t>
            </a:r>
            <a:endParaRPr sz="26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2021-10-30T04:52:00Z</dcterms:created>
  <dc:creator>P.C CHAUHAN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7FF47D6AE2E649B098506C0768BE03FB</vt:lpwstr>
  </property>
  <property fmtid="{D5CDD505-2E9C-101B-9397-08002B2CF9AE}" pid="3" name="KSOProductBuildVer">
    <vt:lpwstr>1033-11.2.0.10307</vt:lpwstr>
  </property>
</Properties>
</file>